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letter"/>
  <p:notesSz cx="7010400" cy="11490325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0">
          <p15:clr>
            <a:srgbClr val="A4A3A4"/>
          </p15:clr>
        </p15:guide>
        <p15:guide id="2" pos="301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693" autoAdjust="0"/>
  </p:normalViewPr>
  <p:slideViewPr>
    <p:cSldViewPr snapToGrid="0">
      <p:cViewPr varScale="1">
        <p:scale>
          <a:sx n="82" d="100"/>
          <a:sy n="82" d="100"/>
        </p:scale>
        <p:origin x="1428" y="66"/>
      </p:cViewPr>
      <p:guideLst>
        <p:guide orient="horz" pos="2220"/>
        <p:guide pos="30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571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t" anchorCtr="0" compatLnSpc="1">
            <a:prstTxWarp prst="textNoShape">
              <a:avLst/>
            </a:prstTxWarp>
          </a:bodyPr>
          <a:lstStyle>
            <a:lvl1pPr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571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t" anchorCtr="0" compatLnSpc="1">
            <a:prstTxWarp prst="textNoShape">
              <a:avLst/>
            </a:prstTxWarp>
          </a:bodyPr>
          <a:lstStyle>
            <a:lvl1pPr algn="r"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955338"/>
            <a:ext cx="3038475" cy="5730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b" anchorCtr="0" compatLnSpc="1">
            <a:prstTxWarp prst="textNoShape">
              <a:avLst/>
            </a:prstTxWarp>
          </a:bodyPr>
          <a:lstStyle>
            <a:lvl1pPr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10955338"/>
            <a:ext cx="3038475" cy="5730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b" anchorCtr="0" compatLnSpc="1">
            <a:prstTxWarp prst="textNoShape">
              <a:avLst/>
            </a:prstTxWarp>
          </a:bodyPr>
          <a:lstStyle>
            <a:lvl1pPr algn="r" defTabSz="1052513">
              <a:defRPr sz="1400" smtClean="0"/>
            </a:lvl1pPr>
          </a:lstStyle>
          <a:p>
            <a:pPr>
              <a:defRPr/>
            </a:pPr>
            <a:fld id="{6DBC1234-8502-4082-8CD4-553568A969A8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1037659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744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323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50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3945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286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160496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769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205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5991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244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897493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7481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1588"/>
            <a:ext cx="9144000" cy="670242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MX" altLang="es-MX" smtClean="0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8210550" y="6673850"/>
            <a:ext cx="9271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s-ES_tradnl" altLang="es-MX" sz="900" b="1" dirty="0" smtClean="0"/>
              <a:t>SIS-2017</a:t>
            </a:r>
          </a:p>
          <a:p>
            <a:pPr algn="r" eaLnBrk="1" hangingPunct="1">
              <a:spcBef>
                <a:spcPct val="50000"/>
              </a:spcBef>
              <a:defRPr/>
            </a:pPr>
            <a:endParaRPr lang="es-ES_tradnl" altLang="es-MX" sz="800" b="1" dirty="0" smtClean="0"/>
          </a:p>
        </p:txBody>
      </p:sp>
      <p:sp>
        <p:nvSpPr>
          <p:cNvPr id="1028" name="Text Box 27"/>
          <p:cNvSpPr txBox="1">
            <a:spLocks noChangeArrowheads="1"/>
          </p:cNvSpPr>
          <p:nvPr userDrawn="1"/>
        </p:nvSpPr>
        <p:spPr bwMode="auto">
          <a:xfrm>
            <a:off x="6926263" y="60325"/>
            <a:ext cx="2151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s-ES_tradnl" sz="1200" b="1" dirty="0" smtClean="0"/>
              <a:t>REGISTRO PERMANENTE</a:t>
            </a:r>
          </a:p>
          <a:p>
            <a:pPr algn="ctr">
              <a:defRPr/>
            </a:pPr>
            <a:r>
              <a:rPr lang="es-ES_tradnl" sz="1200" b="1" dirty="0" smtClean="0"/>
              <a:t>SINBA-SIS-E2 </a:t>
            </a:r>
            <a:endParaRPr lang="es-ES_tradnl" sz="1200" dirty="0" smtClean="0"/>
          </a:p>
        </p:txBody>
      </p:sp>
      <p:sp>
        <p:nvSpPr>
          <p:cNvPr id="1029" name="Text Box 34"/>
          <p:cNvSpPr txBox="1">
            <a:spLocks noChangeArrowheads="1"/>
          </p:cNvSpPr>
          <p:nvPr userDrawn="1"/>
        </p:nvSpPr>
        <p:spPr bwMode="auto">
          <a:xfrm>
            <a:off x="1827213" y="76200"/>
            <a:ext cx="3714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s-ES_tradnl" sz="1000" b="1" smtClean="0"/>
              <a:t>ESTRATEGIA DE EXTENSIÓN DE COBERTURA</a:t>
            </a:r>
          </a:p>
          <a:p>
            <a:pPr algn="ctr">
              <a:defRPr/>
            </a:pPr>
            <a:r>
              <a:rPr lang="es-ES_tradnl" sz="1000" b="1" smtClean="0"/>
              <a:t>Embarazo, parto y puerperio</a:t>
            </a:r>
            <a:endParaRPr lang="es-ES" sz="1000" b="1" smtClean="0"/>
          </a:p>
        </p:txBody>
      </p:sp>
      <p:pic>
        <p:nvPicPr>
          <p:cNvPr id="1030" name="1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" y="66675"/>
            <a:ext cx="1463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6"/>
          <p:cNvSpPr>
            <a:spLocks noChangeShapeType="1"/>
          </p:cNvSpPr>
          <p:nvPr/>
        </p:nvSpPr>
        <p:spPr bwMode="auto">
          <a:xfrm flipH="1">
            <a:off x="0" y="835025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5" name="Line 26"/>
          <p:cNvSpPr>
            <a:spLocks noChangeShapeType="1"/>
          </p:cNvSpPr>
          <p:nvPr/>
        </p:nvSpPr>
        <p:spPr bwMode="auto">
          <a:xfrm>
            <a:off x="0" y="522287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6" name="Line 27"/>
          <p:cNvSpPr>
            <a:spLocks noChangeShapeType="1"/>
          </p:cNvSpPr>
          <p:nvPr/>
        </p:nvSpPr>
        <p:spPr bwMode="auto">
          <a:xfrm>
            <a:off x="0" y="547687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7" name="Line 32"/>
          <p:cNvSpPr>
            <a:spLocks noChangeShapeType="1"/>
          </p:cNvSpPr>
          <p:nvPr/>
        </p:nvSpPr>
        <p:spPr bwMode="auto">
          <a:xfrm>
            <a:off x="0" y="469423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8" name="Rectangle 74"/>
          <p:cNvSpPr>
            <a:spLocks noChangeArrowheads="1"/>
          </p:cNvSpPr>
          <p:nvPr/>
        </p:nvSpPr>
        <p:spPr bwMode="auto">
          <a:xfrm>
            <a:off x="-28575" y="6672263"/>
            <a:ext cx="8001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800" b="1"/>
              <a:t>ANVERSO</a:t>
            </a:r>
          </a:p>
        </p:txBody>
      </p:sp>
      <p:sp>
        <p:nvSpPr>
          <p:cNvPr id="3079" name="Line 90"/>
          <p:cNvSpPr>
            <a:spLocks noChangeShapeType="1"/>
          </p:cNvSpPr>
          <p:nvPr/>
        </p:nvSpPr>
        <p:spPr bwMode="auto">
          <a:xfrm>
            <a:off x="0" y="155257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0" name="Line 137"/>
          <p:cNvSpPr>
            <a:spLocks noChangeShapeType="1"/>
          </p:cNvSpPr>
          <p:nvPr/>
        </p:nvSpPr>
        <p:spPr bwMode="auto">
          <a:xfrm>
            <a:off x="0" y="44323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1" name="Line 154"/>
          <p:cNvSpPr>
            <a:spLocks noChangeShapeType="1"/>
          </p:cNvSpPr>
          <p:nvPr/>
        </p:nvSpPr>
        <p:spPr bwMode="auto">
          <a:xfrm>
            <a:off x="0" y="364966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2" name="Line 155"/>
          <p:cNvSpPr>
            <a:spLocks noChangeShapeType="1"/>
          </p:cNvSpPr>
          <p:nvPr/>
        </p:nvSpPr>
        <p:spPr bwMode="auto">
          <a:xfrm>
            <a:off x="0" y="391318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3" name="Line 156"/>
          <p:cNvSpPr>
            <a:spLocks noChangeShapeType="1"/>
          </p:cNvSpPr>
          <p:nvPr/>
        </p:nvSpPr>
        <p:spPr bwMode="auto">
          <a:xfrm>
            <a:off x="0" y="417671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4" name="Line 133"/>
          <p:cNvSpPr>
            <a:spLocks noChangeShapeType="1"/>
          </p:cNvSpPr>
          <p:nvPr/>
        </p:nvSpPr>
        <p:spPr bwMode="auto">
          <a:xfrm>
            <a:off x="0" y="287496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5" name="Line 135"/>
          <p:cNvSpPr>
            <a:spLocks noChangeShapeType="1"/>
          </p:cNvSpPr>
          <p:nvPr/>
        </p:nvSpPr>
        <p:spPr bwMode="auto">
          <a:xfrm>
            <a:off x="0" y="3130550"/>
            <a:ext cx="9128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6" name="Line 216"/>
          <p:cNvSpPr>
            <a:spLocks noChangeShapeType="1"/>
          </p:cNvSpPr>
          <p:nvPr/>
        </p:nvSpPr>
        <p:spPr bwMode="auto">
          <a:xfrm>
            <a:off x="0" y="338613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7" name="Rectangle 244"/>
          <p:cNvSpPr>
            <a:spLocks noChangeArrowheads="1"/>
          </p:cNvSpPr>
          <p:nvPr/>
        </p:nvSpPr>
        <p:spPr bwMode="auto">
          <a:xfrm>
            <a:off x="19050" y="2932113"/>
            <a:ext cx="962025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90000"/>
              </a:spcBef>
            </a:pPr>
            <a:r>
              <a:rPr lang="es-ES_tradnl" altLang="es-MX" sz="900" b="1"/>
              <a:t>ENERO</a:t>
            </a:r>
          </a:p>
          <a:p>
            <a:pPr>
              <a:spcBef>
                <a:spcPct val="90000"/>
              </a:spcBef>
            </a:pPr>
            <a:r>
              <a:rPr lang="es-ES_tradnl" altLang="es-MX" sz="900" b="1"/>
              <a:t>FEBRERO</a:t>
            </a:r>
          </a:p>
          <a:p>
            <a:pPr>
              <a:spcBef>
                <a:spcPct val="90000"/>
              </a:spcBef>
            </a:pPr>
            <a:r>
              <a:rPr lang="es-ES_tradnl" altLang="es-MX" sz="900" b="1"/>
              <a:t>MARZO</a:t>
            </a:r>
          </a:p>
          <a:p>
            <a:pPr>
              <a:spcBef>
                <a:spcPct val="90000"/>
              </a:spcBef>
            </a:pPr>
            <a:r>
              <a:rPr lang="es-ES_tradnl" altLang="es-MX" sz="900" b="1"/>
              <a:t>ABRIL</a:t>
            </a:r>
          </a:p>
          <a:p>
            <a:pPr>
              <a:spcBef>
                <a:spcPct val="90000"/>
              </a:spcBef>
            </a:pPr>
            <a:r>
              <a:rPr lang="es-ES_tradnl" altLang="es-MX" sz="900" b="1"/>
              <a:t>MAYO</a:t>
            </a:r>
          </a:p>
          <a:p>
            <a:pPr>
              <a:spcBef>
                <a:spcPct val="90000"/>
              </a:spcBef>
            </a:pPr>
            <a:r>
              <a:rPr lang="es-ES_tradnl" altLang="es-MX" sz="900" b="1"/>
              <a:t>JUNIO</a:t>
            </a:r>
          </a:p>
          <a:p>
            <a:pPr>
              <a:spcBef>
                <a:spcPct val="90000"/>
              </a:spcBef>
            </a:pPr>
            <a:r>
              <a:rPr lang="es-ES_tradnl" altLang="es-MX" sz="900" b="1"/>
              <a:t>JULIO</a:t>
            </a:r>
          </a:p>
          <a:p>
            <a:pPr>
              <a:spcBef>
                <a:spcPct val="90000"/>
              </a:spcBef>
            </a:pPr>
            <a:r>
              <a:rPr lang="es-ES_tradnl" altLang="es-MX" sz="900" b="1"/>
              <a:t>AGOSTO</a:t>
            </a:r>
          </a:p>
          <a:p>
            <a:pPr>
              <a:spcBef>
                <a:spcPct val="90000"/>
              </a:spcBef>
            </a:pPr>
            <a:r>
              <a:rPr lang="es-ES_tradnl" altLang="es-MX" sz="900" b="1"/>
              <a:t>SEPTIEMBRE</a:t>
            </a:r>
          </a:p>
          <a:p>
            <a:pPr>
              <a:spcBef>
                <a:spcPct val="90000"/>
              </a:spcBef>
            </a:pPr>
            <a:r>
              <a:rPr lang="es-ES_tradnl" altLang="es-MX" sz="900" b="1"/>
              <a:t>OCTUBRE</a:t>
            </a:r>
          </a:p>
          <a:p>
            <a:pPr>
              <a:spcBef>
                <a:spcPct val="90000"/>
              </a:spcBef>
            </a:pPr>
            <a:r>
              <a:rPr lang="es-ES_tradnl" altLang="es-MX" sz="900" b="1"/>
              <a:t>NOVIEMBRE</a:t>
            </a:r>
          </a:p>
          <a:p>
            <a:pPr>
              <a:spcBef>
                <a:spcPct val="90000"/>
              </a:spcBef>
            </a:pPr>
            <a:r>
              <a:rPr lang="es-ES_tradnl" altLang="es-MX" sz="900" b="1"/>
              <a:t>DICIEMBRE</a:t>
            </a:r>
          </a:p>
          <a:p>
            <a:pPr>
              <a:spcBef>
                <a:spcPct val="80000"/>
              </a:spcBef>
            </a:pPr>
            <a:endParaRPr lang="es-ES_tradnl" altLang="es-MX" sz="700" b="1"/>
          </a:p>
        </p:txBody>
      </p:sp>
      <p:sp>
        <p:nvSpPr>
          <p:cNvPr id="3088" name="Line 226"/>
          <p:cNvSpPr>
            <a:spLocks noChangeShapeType="1"/>
          </p:cNvSpPr>
          <p:nvPr/>
        </p:nvSpPr>
        <p:spPr bwMode="auto">
          <a:xfrm>
            <a:off x="2230438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9" name="Line 180"/>
          <p:cNvSpPr>
            <a:spLocks noChangeShapeType="1"/>
          </p:cNvSpPr>
          <p:nvPr/>
        </p:nvSpPr>
        <p:spPr bwMode="auto">
          <a:xfrm>
            <a:off x="4873625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0" name="Line 181"/>
          <p:cNvSpPr>
            <a:spLocks noChangeShapeType="1"/>
          </p:cNvSpPr>
          <p:nvPr/>
        </p:nvSpPr>
        <p:spPr bwMode="auto">
          <a:xfrm>
            <a:off x="2587625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1" name="Line 182"/>
          <p:cNvSpPr>
            <a:spLocks noChangeShapeType="1"/>
          </p:cNvSpPr>
          <p:nvPr/>
        </p:nvSpPr>
        <p:spPr bwMode="auto">
          <a:xfrm>
            <a:off x="2954338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2" name="Line 183"/>
          <p:cNvSpPr>
            <a:spLocks noChangeShapeType="1"/>
          </p:cNvSpPr>
          <p:nvPr/>
        </p:nvSpPr>
        <p:spPr bwMode="auto">
          <a:xfrm>
            <a:off x="3328988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3" name="Line 184"/>
          <p:cNvSpPr>
            <a:spLocks noChangeShapeType="1"/>
          </p:cNvSpPr>
          <p:nvPr/>
        </p:nvSpPr>
        <p:spPr bwMode="auto">
          <a:xfrm>
            <a:off x="3717925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4" name="Line 185"/>
          <p:cNvSpPr>
            <a:spLocks noChangeShapeType="1"/>
          </p:cNvSpPr>
          <p:nvPr/>
        </p:nvSpPr>
        <p:spPr bwMode="auto">
          <a:xfrm>
            <a:off x="4108450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5" name="Line 186"/>
          <p:cNvSpPr>
            <a:spLocks noChangeShapeType="1"/>
          </p:cNvSpPr>
          <p:nvPr/>
        </p:nvSpPr>
        <p:spPr bwMode="auto">
          <a:xfrm>
            <a:off x="4491038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6" name="Line 187"/>
          <p:cNvSpPr>
            <a:spLocks noChangeShapeType="1"/>
          </p:cNvSpPr>
          <p:nvPr/>
        </p:nvSpPr>
        <p:spPr bwMode="auto">
          <a:xfrm>
            <a:off x="5256213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7" name="Line 188"/>
          <p:cNvSpPr>
            <a:spLocks noChangeShapeType="1"/>
          </p:cNvSpPr>
          <p:nvPr/>
        </p:nvSpPr>
        <p:spPr bwMode="auto">
          <a:xfrm>
            <a:off x="5630863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8" name="Line 189"/>
          <p:cNvSpPr>
            <a:spLocks noChangeShapeType="1"/>
          </p:cNvSpPr>
          <p:nvPr/>
        </p:nvSpPr>
        <p:spPr bwMode="auto">
          <a:xfrm>
            <a:off x="6013450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9" name="Line 190"/>
          <p:cNvSpPr>
            <a:spLocks noChangeShapeType="1"/>
          </p:cNvSpPr>
          <p:nvPr/>
        </p:nvSpPr>
        <p:spPr bwMode="auto">
          <a:xfrm>
            <a:off x="6402388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0" name="Line 191"/>
          <p:cNvSpPr>
            <a:spLocks noChangeShapeType="1"/>
          </p:cNvSpPr>
          <p:nvPr/>
        </p:nvSpPr>
        <p:spPr bwMode="auto">
          <a:xfrm>
            <a:off x="6769100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1" name="Line 192"/>
          <p:cNvSpPr>
            <a:spLocks noChangeShapeType="1"/>
          </p:cNvSpPr>
          <p:nvPr/>
        </p:nvSpPr>
        <p:spPr bwMode="auto">
          <a:xfrm>
            <a:off x="7165975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2" name="Line 269"/>
          <p:cNvSpPr>
            <a:spLocks noChangeShapeType="1"/>
          </p:cNvSpPr>
          <p:nvPr/>
        </p:nvSpPr>
        <p:spPr bwMode="auto">
          <a:xfrm>
            <a:off x="7550150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3" name="Line 270"/>
          <p:cNvSpPr>
            <a:spLocks noChangeShapeType="1"/>
          </p:cNvSpPr>
          <p:nvPr/>
        </p:nvSpPr>
        <p:spPr bwMode="auto">
          <a:xfrm>
            <a:off x="7924800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4" name="Line 271"/>
          <p:cNvSpPr>
            <a:spLocks noChangeShapeType="1"/>
          </p:cNvSpPr>
          <p:nvPr/>
        </p:nvSpPr>
        <p:spPr bwMode="auto">
          <a:xfrm>
            <a:off x="8307388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5" name="Line 272"/>
          <p:cNvSpPr>
            <a:spLocks noChangeShapeType="1"/>
          </p:cNvSpPr>
          <p:nvPr/>
        </p:nvSpPr>
        <p:spPr bwMode="auto">
          <a:xfrm>
            <a:off x="8689975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6" name="Line 301"/>
          <p:cNvSpPr>
            <a:spLocks noChangeShapeType="1"/>
          </p:cNvSpPr>
          <p:nvPr/>
        </p:nvSpPr>
        <p:spPr bwMode="auto">
          <a:xfrm>
            <a:off x="0" y="494982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7" name="Line 302"/>
          <p:cNvSpPr>
            <a:spLocks noChangeShapeType="1"/>
          </p:cNvSpPr>
          <p:nvPr/>
        </p:nvSpPr>
        <p:spPr bwMode="auto">
          <a:xfrm>
            <a:off x="0" y="57324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8" name="Line 303"/>
          <p:cNvSpPr>
            <a:spLocks noChangeShapeType="1"/>
          </p:cNvSpPr>
          <p:nvPr/>
        </p:nvSpPr>
        <p:spPr bwMode="auto">
          <a:xfrm>
            <a:off x="0" y="600551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9" name="Line 306"/>
          <p:cNvSpPr>
            <a:spLocks noChangeShapeType="1"/>
          </p:cNvSpPr>
          <p:nvPr/>
        </p:nvSpPr>
        <p:spPr bwMode="auto">
          <a:xfrm>
            <a:off x="2230438" y="6180138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0" name="Line 308"/>
          <p:cNvSpPr>
            <a:spLocks noChangeShapeType="1"/>
          </p:cNvSpPr>
          <p:nvPr/>
        </p:nvSpPr>
        <p:spPr bwMode="auto">
          <a:xfrm>
            <a:off x="4873625" y="6180138"/>
            <a:ext cx="0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1" name="Line 309"/>
          <p:cNvSpPr>
            <a:spLocks noChangeShapeType="1"/>
          </p:cNvSpPr>
          <p:nvPr/>
        </p:nvSpPr>
        <p:spPr bwMode="auto">
          <a:xfrm>
            <a:off x="2587625" y="6180138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2" name="Line 310"/>
          <p:cNvSpPr>
            <a:spLocks noChangeShapeType="1"/>
          </p:cNvSpPr>
          <p:nvPr/>
        </p:nvSpPr>
        <p:spPr bwMode="auto">
          <a:xfrm>
            <a:off x="2954338" y="6180138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3" name="Line 311"/>
          <p:cNvSpPr>
            <a:spLocks noChangeShapeType="1"/>
          </p:cNvSpPr>
          <p:nvPr/>
        </p:nvSpPr>
        <p:spPr bwMode="auto">
          <a:xfrm>
            <a:off x="3328988" y="6180138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4" name="Line 312"/>
          <p:cNvSpPr>
            <a:spLocks noChangeShapeType="1"/>
          </p:cNvSpPr>
          <p:nvPr/>
        </p:nvSpPr>
        <p:spPr bwMode="auto">
          <a:xfrm>
            <a:off x="3717925" y="6180138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5" name="Line 313"/>
          <p:cNvSpPr>
            <a:spLocks noChangeShapeType="1"/>
          </p:cNvSpPr>
          <p:nvPr/>
        </p:nvSpPr>
        <p:spPr bwMode="auto">
          <a:xfrm>
            <a:off x="4108450" y="6180138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6" name="Line 314"/>
          <p:cNvSpPr>
            <a:spLocks noChangeShapeType="1"/>
          </p:cNvSpPr>
          <p:nvPr/>
        </p:nvSpPr>
        <p:spPr bwMode="auto">
          <a:xfrm>
            <a:off x="4491038" y="6180138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7" name="Line 315"/>
          <p:cNvSpPr>
            <a:spLocks noChangeShapeType="1"/>
          </p:cNvSpPr>
          <p:nvPr/>
        </p:nvSpPr>
        <p:spPr bwMode="auto">
          <a:xfrm>
            <a:off x="5256213" y="6180138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8" name="Line 316"/>
          <p:cNvSpPr>
            <a:spLocks noChangeShapeType="1"/>
          </p:cNvSpPr>
          <p:nvPr/>
        </p:nvSpPr>
        <p:spPr bwMode="auto">
          <a:xfrm>
            <a:off x="5630863" y="6180138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9" name="Line 317"/>
          <p:cNvSpPr>
            <a:spLocks noChangeShapeType="1"/>
          </p:cNvSpPr>
          <p:nvPr/>
        </p:nvSpPr>
        <p:spPr bwMode="auto">
          <a:xfrm>
            <a:off x="6013450" y="6180138"/>
            <a:ext cx="0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0" name="Line 318"/>
          <p:cNvSpPr>
            <a:spLocks noChangeShapeType="1"/>
          </p:cNvSpPr>
          <p:nvPr/>
        </p:nvSpPr>
        <p:spPr bwMode="auto">
          <a:xfrm>
            <a:off x="6402388" y="6180138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1" name="Line 319"/>
          <p:cNvSpPr>
            <a:spLocks noChangeShapeType="1"/>
          </p:cNvSpPr>
          <p:nvPr/>
        </p:nvSpPr>
        <p:spPr bwMode="auto">
          <a:xfrm>
            <a:off x="6769100" y="6180138"/>
            <a:ext cx="0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2" name="Line 320"/>
          <p:cNvSpPr>
            <a:spLocks noChangeShapeType="1"/>
          </p:cNvSpPr>
          <p:nvPr/>
        </p:nvSpPr>
        <p:spPr bwMode="auto">
          <a:xfrm>
            <a:off x="7165975" y="6180138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3" name="Line 321"/>
          <p:cNvSpPr>
            <a:spLocks noChangeShapeType="1"/>
          </p:cNvSpPr>
          <p:nvPr/>
        </p:nvSpPr>
        <p:spPr bwMode="auto">
          <a:xfrm>
            <a:off x="7550150" y="6180138"/>
            <a:ext cx="0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4" name="Line 322"/>
          <p:cNvSpPr>
            <a:spLocks noChangeShapeType="1"/>
          </p:cNvSpPr>
          <p:nvPr/>
        </p:nvSpPr>
        <p:spPr bwMode="auto">
          <a:xfrm>
            <a:off x="7924800" y="6180138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5" name="Line 323"/>
          <p:cNvSpPr>
            <a:spLocks noChangeShapeType="1"/>
          </p:cNvSpPr>
          <p:nvPr/>
        </p:nvSpPr>
        <p:spPr bwMode="auto">
          <a:xfrm>
            <a:off x="8307388" y="6180138"/>
            <a:ext cx="0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6" name="Line 324"/>
          <p:cNvSpPr>
            <a:spLocks noChangeShapeType="1"/>
          </p:cNvSpPr>
          <p:nvPr/>
        </p:nvSpPr>
        <p:spPr bwMode="auto">
          <a:xfrm>
            <a:off x="8689975" y="6180138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7" name="Line 325"/>
          <p:cNvSpPr>
            <a:spLocks noChangeShapeType="1"/>
          </p:cNvSpPr>
          <p:nvPr/>
        </p:nvSpPr>
        <p:spPr bwMode="auto">
          <a:xfrm>
            <a:off x="0" y="617855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8" name="Line 326"/>
          <p:cNvSpPr>
            <a:spLocks noChangeShapeType="1"/>
          </p:cNvSpPr>
          <p:nvPr/>
        </p:nvSpPr>
        <p:spPr bwMode="auto">
          <a:xfrm>
            <a:off x="0" y="645160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9" name="Line 337"/>
          <p:cNvSpPr>
            <a:spLocks noChangeShapeType="1"/>
          </p:cNvSpPr>
          <p:nvPr/>
        </p:nvSpPr>
        <p:spPr bwMode="auto">
          <a:xfrm>
            <a:off x="-6350" y="27273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0" name="Line 338"/>
          <p:cNvSpPr>
            <a:spLocks noChangeShapeType="1"/>
          </p:cNvSpPr>
          <p:nvPr/>
        </p:nvSpPr>
        <p:spPr bwMode="auto">
          <a:xfrm>
            <a:off x="-6350" y="169703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1" name="Rectangle 339"/>
          <p:cNvSpPr>
            <a:spLocks noChangeArrowheads="1"/>
          </p:cNvSpPr>
          <p:nvPr/>
        </p:nvSpPr>
        <p:spPr bwMode="auto">
          <a:xfrm>
            <a:off x="0" y="2028825"/>
            <a:ext cx="22193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II. 	M E S</a:t>
            </a:r>
            <a:endParaRPr lang="es-ES" altLang="es-MX" sz="900" b="1"/>
          </a:p>
        </p:txBody>
      </p:sp>
      <p:sp>
        <p:nvSpPr>
          <p:cNvPr id="3132" name="Line 340"/>
          <p:cNvSpPr>
            <a:spLocks noChangeShapeType="1"/>
          </p:cNvSpPr>
          <p:nvPr/>
        </p:nvSpPr>
        <p:spPr bwMode="auto">
          <a:xfrm>
            <a:off x="2230438" y="1698625"/>
            <a:ext cx="0" cy="1027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33" name="Rectangle 341"/>
          <p:cNvSpPr>
            <a:spLocks noChangeArrowheads="1"/>
          </p:cNvSpPr>
          <p:nvPr/>
        </p:nvSpPr>
        <p:spPr bwMode="auto">
          <a:xfrm>
            <a:off x="2230438" y="1698625"/>
            <a:ext cx="33750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ATENDIDAS POR PRIMERA VEZ</a:t>
            </a:r>
            <a:endParaRPr lang="es-ES" altLang="es-MX" sz="800"/>
          </a:p>
        </p:txBody>
      </p:sp>
      <p:sp>
        <p:nvSpPr>
          <p:cNvPr id="3134" name="Rectangle 342"/>
          <p:cNvSpPr>
            <a:spLocks noChangeArrowheads="1"/>
          </p:cNvSpPr>
          <p:nvPr/>
        </p:nvSpPr>
        <p:spPr bwMode="auto">
          <a:xfrm>
            <a:off x="2244725" y="1931988"/>
            <a:ext cx="18478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EMBARAZO</a:t>
            </a:r>
            <a:endParaRPr lang="es-ES" altLang="es-MX" sz="700"/>
          </a:p>
        </p:txBody>
      </p:sp>
      <p:sp>
        <p:nvSpPr>
          <p:cNvPr id="3135" name="Rectangle 343"/>
          <p:cNvSpPr>
            <a:spLocks noChangeArrowheads="1"/>
          </p:cNvSpPr>
          <p:nvPr/>
        </p:nvSpPr>
        <p:spPr bwMode="auto">
          <a:xfrm>
            <a:off x="3400425" y="2155825"/>
            <a:ext cx="6794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EDAD</a:t>
            </a:r>
            <a:endParaRPr lang="es-ES" altLang="es-MX" sz="700"/>
          </a:p>
        </p:txBody>
      </p:sp>
      <p:sp>
        <p:nvSpPr>
          <p:cNvPr id="3136" name="Rectangle 344"/>
          <p:cNvSpPr>
            <a:spLocks noChangeArrowheads="1"/>
          </p:cNvSpPr>
          <p:nvPr/>
        </p:nvSpPr>
        <p:spPr bwMode="auto">
          <a:xfrm>
            <a:off x="2405063" y="2146300"/>
            <a:ext cx="8080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TRIMESTRE</a:t>
            </a:r>
            <a:endParaRPr lang="es-ES" altLang="es-MX" sz="700"/>
          </a:p>
        </p:txBody>
      </p:sp>
      <p:sp>
        <p:nvSpPr>
          <p:cNvPr id="3137" name="Rectangle 345"/>
          <p:cNvSpPr>
            <a:spLocks noChangeArrowheads="1"/>
          </p:cNvSpPr>
          <p:nvPr/>
        </p:nvSpPr>
        <p:spPr bwMode="auto">
          <a:xfrm>
            <a:off x="2187575" y="238918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PRI-</a:t>
            </a:r>
          </a:p>
          <a:p>
            <a:pPr algn="ctr"/>
            <a:r>
              <a:rPr lang="es-ES_tradnl" altLang="es-MX" sz="700"/>
              <a:t>MERO</a:t>
            </a:r>
            <a:endParaRPr lang="es-ES" altLang="es-MX" sz="700"/>
          </a:p>
        </p:txBody>
      </p:sp>
      <p:sp>
        <p:nvSpPr>
          <p:cNvPr id="3138" name="Rectangle 346"/>
          <p:cNvSpPr>
            <a:spLocks noChangeArrowheads="1"/>
          </p:cNvSpPr>
          <p:nvPr/>
        </p:nvSpPr>
        <p:spPr bwMode="auto">
          <a:xfrm>
            <a:off x="2506663" y="2389188"/>
            <a:ext cx="558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SEGUN-</a:t>
            </a:r>
          </a:p>
          <a:p>
            <a:pPr algn="ctr"/>
            <a:r>
              <a:rPr lang="es-ES_tradnl" altLang="es-MX" sz="700"/>
              <a:t>DO</a:t>
            </a:r>
            <a:endParaRPr lang="es-ES" altLang="es-MX" sz="700"/>
          </a:p>
        </p:txBody>
      </p:sp>
      <p:sp>
        <p:nvSpPr>
          <p:cNvPr id="3139" name="Rectangle 347"/>
          <p:cNvSpPr>
            <a:spLocks noChangeArrowheads="1"/>
          </p:cNvSpPr>
          <p:nvPr/>
        </p:nvSpPr>
        <p:spPr bwMode="auto">
          <a:xfrm>
            <a:off x="2870200" y="2389188"/>
            <a:ext cx="542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TER-</a:t>
            </a:r>
          </a:p>
          <a:p>
            <a:pPr algn="ctr"/>
            <a:r>
              <a:rPr lang="es-ES_tradnl" altLang="es-MX" sz="700"/>
              <a:t>CERO</a:t>
            </a:r>
            <a:endParaRPr lang="es-ES" altLang="es-MX" sz="700"/>
          </a:p>
        </p:txBody>
      </p:sp>
      <p:sp>
        <p:nvSpPr>
          <p:cNvPr id="3140" name="Rectangle 348"/>
          <p:cNvSpPr>
            <a:spLocks noChangeArrowheads="1"/>
          </p:cNvSpPr>
          <p:nvPr/>
        </p:nvSpPr>
        <p:spPr bwMode="auto">
          <a:xfrm>
            <a:off x="3235325" y="2384425"/>
            <a:ext cx="576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MENOR DE 20</a:t>
            </a:r>
            <a:endParaRPr lang="es-ES" altLang="es-MX" sz="700"/>
          </a:p>
        </p:txBody>
      </p:sp>
      <p:sp>
        <p:nvSpPr>
          <p:cNvPr id="3141" name="Rectangle 349"/>
          <p:cNvSpPr>
            <a:spLocks noChangeArrowheads="1"/>
          </p:cNvSpPr>
          <p:nvPr/>
        </p:nvSpPr>
        <p:spPr bwMode="auto">
          <a:xfrm>
            <a:off x="3654425" y="2368550"/>
            <a:ext cx="5286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s-ES_tradnl" altLang="es-MX" sz="700"/>
              <a:t>20 AÑOS Y MAS</a:t>
            </a:r>
            <a:endParaRPr lang="es-ES" altLang="es-MX" sz="700"/>
          </a:p>
        </p:txBody>
      </p:sp>
      <p:sp>
        <p:nvSpPr>
          <p:cNvPr id="3142" name="Rectangle 350"/>
          <p:cNvSpPr>
            <a:spLocks noChangeArrowheads="1"/>
          </p:cNvSpPr>
          <p:nvPr/>
        </p:nvSpPr>
        <p:spPr bwMode="auto">
          <a:xfrm>
            <a:off x="4043363" y="2168525"/>
            <a:ext cx="528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PAR-</a:t>
            </a:r>
          </a:p>
          <a:p>
            <a:pPr algn="ctr"/>
            <a:r>
              <a:rPr lang="es-ES_tradnl" altLang="es-MX" sz="700"/>
              <a:t>TO</a:t>
            </a:r>
            <a:endParaRPr lang="es-ES" altLang="es-MX" sz="700"/>
          </a:p>
        </p:txBody>
      </p:sp>
      <p:sp>
        <p:nvSpPr>
          <p:cNvPr id="3143" name="Rectangle 351"/>
          <p:cNvSpPr>
            <a:spLocks noChangeArrowheads="1"/>
          </p:cNvSpPr>
          <p:nvPr/>
        </p:nvSpPr>
        <p:spPr bwMode="auto">
          <a:xfrm>
            <a:off x="4451350" y="2168525"/>
            <a:ext cx="496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ABOR-</a:t>
            </a:r>
          </a:p>
          <a:p>
            <a:pPr algn="ctr"/>
            <a:r>
              <a:rPr lang="es-ES_tradnl" altLang="es-MX" sz="700"/>
              <a:t>TO</a:t>
            </a:r>
            <a:endParaRPr lang="es-ES" altLang="es-MX" sz="700"/>
          </a:p>
        </p:txBody>
      </p:sp>
      <p:sp>
        <p:nvSpPr>
          <p:cNvPr id="3144" name="Rectangle 352"/>
          <p:cNvSpPr>
            <a:spLocks noChangeArrowheads="1"/>
          </p:cNvSpPr>
          <p:nvPr/>
        </p:nvSpPr>
        <p:spPr bwMode="auto">
          <a:xfrm>
            <a:off x="4814888" y="2168525"/>
            <a:ext cx="528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PUER-PERIO</a:t>
            </a:r>
            <a:endParaRPr lang="es-ES" altLang="es-MX" sz="700"/>
          </a:p>
        </p:txBody>
      </p:sp>
      <p:sp>
        <p:nvSpPr>
          <p:cNvPr id="3145" name="Rectangle 353"/>
          <p:cNvSpPr>
            <a:spLocks noChangeArrowheads="1"/>
          </p:cNvSpPr>
          <p:nvPr/>
        </p:nvSpPr>
        <p:spPr bwMode="auto">
          <a:xfrm>
            <a:off x="5176838" y="2197100"/>
            <a:ext cx="5286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TOTAL</a:t>
            </a:r>
            <a:endParaRPr lang="es-ES" altLang="es-MX" sz="700"/>
          </a:p>
        </p:txBody>
      </p:sp>
      <p:sp>
        <p:nvSpPr>
          <p:cNvPr id="3146" name="Rectangle 354"/>
          <p:cNvSpPr>
            <a:spLocks noChangeArrowheads="1"/>
          </p:cNvSpPr>
          <p:nvPr/>
        </p:nvSpPr>
        <p:spPr bwMode="auto">
          <a:xfrm>
            <a:off x="5584825" y="2082800"/>
            <a:ext cx="528638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POR   EMBA-RAZO</a:t>
            </a:r>
            <a:endParaRPr lang="es-ES" altLang="es-MX" sz="700"/>
          </a:p>
        </p:txBody>
      </p:sp>
      <p:sp>
        <p:nvSpPr>
          <p:cNvPr id="3147" name="Rectangle 355"/>
          <p:cNvSpPr>
            <a:spLocks noChangeArrowheads="1"/>
          </p:cNvSpPr>
          <p:nvPr/>
        </p:nvSpPr>
        <p:spPr bwMode="auto">
          <a:xfrm>
            <a:off x="5964238" y="2082800"/>
            <a:ext cx="528637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POR PUER-PERIO</a:t>
            </a:r>
            <a:endParaRPr lang="es-ES" altLang="es-MX" sz="700"/>
          </a:p>
        </p:txBody>
      </p:sp>
      <p:sp>
        <p:nvSpPr>
          <p:cNvPr id="3148" name="Rectangle 356"/>
          <p:cNvSpPr>
            <a:spLocks noChangeArrowheads="1"/>
          </p:cNvSpPr>
          <p:nvPr/>
        </p:nvSpPr>
        <p:spPr bwMode="auto">
          <a:xfrm>
            <a:off x="5557838" y="1708150"/>
            <a:ext cx="91281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CONSULTAS</a:t>
            </a:r>
            <a:endParaRPr lang="es-ES" altLang="es-MX" sz="800"/>
          </a:p>
        </p:txBody>
      </p:sp>
      <p:sp>
        <p:nvSpPr>
          <p:cNvPr id="3149" name="Rectangle 357"/>
          <p:cNvSpPr>
            <a:spLocks noChangeArrowheads="1"/>
          </p:cNvSpPr>
          <p:nvPr/>
        </p:nvSpPr>
        <p:spPr bwMode="auto">
          <a:xfrm>
            <a:off x="6442075" y="1722438"/>
            <a:ext cx="1068388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VACUNADAS CON TOXOIDE TETÁNICO DIFTÉRICO</a:t>
            </a:r>
            <a:endParaRPr lang="es-ES" altLang="es-MX" sz="700"/>
          </a:p>
        </p:txBody>
      </p:sp>
      <p:sp>
        <p:nvSpPr>
          <p:cNvPr id="3150" name="Rectangle 358"/>
          <p:cNvSpPr>
            <a:spLocks noChangeArrowheads="1"/>
          </p:cNvSpPr>
          <p:nvPr/>
        </p:nvSpPr>
        <p:spPr bwMode="auto">
          <a:xfrm>
            <a:off x="6369050" y="2235200"/>
            <a:ext cx="4460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PRI-</a:t>
            </a:r>
          </a:p>
          <a:p>
            <a:pPr algn="ctr"/>
            <a:r>
              <a:rPr lang="es-ES_tradnl" altLang="es-MX" sz="700"/>
              <a:t>MERA</a:t>
            </a:r>
            <a:endParaRPr lang="es-ES" altLang="es-MX" sz="700"/>
          </a:p>
        </p:txBody>
      </p:sp>
      <p:sp>
        <p:nvSpPr>
          <p:cNvPr id="3151" name="Rectangle 359"/>
          <p:cNvSpPr>
            <a:spLocks noChangeArrowheads="1"/>
          </p:cNvSpPr>
          <p:nvPr/>
        </p:nvSpPr>
        <p:spPr bwMode="auto">
          <a:xfrm>
            <a:off x="6696075" y="2249488"/>
            <a:ext cx="5826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SEGUN-</a:t>
            </a:r>
          </a:p>
          <a:p>
            <a:pPr algn="ctr"/>
            <a:r>
              <a:rPr lang="es-ES_tradnl" altLang="es-MX" sz="700"/>
              <a:t>DA</a:t>
            </a:r>
            <a:endParaRPr lang="es-ES" altLang="es-MX" sz="700"/>
          </a:p>
        </p:txBody>
      </p:sp>
      <p:sp>
        <p:nvSpPr>
          <p:cNvPr id="3152" name="Rectangle 360"/>
          <p:cNvSpPr>
            <a:spLocks noChangeArrowheads="1"/>
          </p:cNvSpPr>
          <p:nvPr/>
        </p:nvSpPr>
        <p:spPr bwMode="auto">
          <a:xfrm>
            <a:off x="7088188" y="2219325"/>
            <a:ext cx="5603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RE-FUERZO</a:t>
            </a:r>
            <a:endParaRPr lang="es-ES" altLang="es-MX" sz="700"/>
          </a:p>
        </p:txBody>
      </p:sp>
      <p:sp>
        <p:nvSpPr>
          <p:cNvPr id="3153" name="Rectangle 361"/>
          <p:cNvSpPr>
            <a:spLocks noChangeArrowheads="1"/>
          </p:cNvSpPr>
          <p:nvPr/>
        </p:nvSpPr>
        <p:spPr bwMode="auto">
          <a:xfrm>
            <a:off x="7473950" y="2198688"/>
            <a:ext cx="5461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HIERRO</a:t>
            </a:r>
            <a:endParaRPr lang="es-ES" altLang="es-MX" sz="700"/>
          </a:p>
        </p:txBody>
      </p:sp>
      <p:sp>
        <p:nvSpPr>
          <p:cNvPr id="3154" name="Rectangle 362"/>
          <p:cNvSpPr>
            <a:spLocks noChangeArrowheads="1"/>
          </p:cNvSpPr>
          <p:nvPr/>
        </p:nvSpPr>
        <p:spPr bwMode="auto">
          <a:xfrm>
            <a:off x="7783513" y="1979613"/>
            <a:ext cx="66992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ALIMEN</a:t>
            </a:r>
          </a:p>
          <a:p>
            <a:pPr algn="ctr"/>
            <a:r>
              <a:rPr lang="es-ES_tradnl" altLang="es-MX" sz="700"/>
              <a:t>TACIÓN COM-</a:t>
            </a:r>
          </a:p>
          <a:p>
            <a:pPr algn="ctr"/>
            <a:r>
              <a:rPr lang="es-ES_tradnl" altLang="es-MX" sz="700"/>
              <a:t>PLE-</a:t>
            </a:r>
          </a:p>
          <a:p>
            <a:pPr algn="ctr"/>
            <a:r>
              <a:rPr lang="es-ES_tradnl" altLang="es-MX" sz="700"/>
              <a:t>MEN-TARIA</a:t>
            </a:r>
            <a:endParaRPr lang="es-ES" altLang="es-MX" sz="700"/>
          </a:p>
        </p:txBody>
      </p:sp>
      <p:sp>
        <p:nvSpPr>
          <p:cNvPr id="3155" name="Rectangle 363"/>
          <p:cNvSpPr>
            <a:spLocks noChangeArrowheads="1"/>
          </p:cNvSpPr>
          <p:nvPr/>
        </p:nvSpPr>
        <p:spPr bwMode="auto">
          <a:xfrm>
            <a:off x="8240713" y="2179638"/>
            <a:ext cx="528637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POR EMBA-RAZO</a:t>
            </a:r>
            <a:endParaRPr lang="es-ES" altLang="es-MX" sz="700"/>
          </a:p>
        </p:txBody>
      </p:sp>
      <p:sp>
        <p:nvSpPr>
          <p:cNvPr id="3156" name="Rectangle 364"/>
          <p:cNvSpPr>
            <a:spLocks noChangeArrowheads="1"/>
          </p:cNvSpPr>
          <p:nvPr/>
        </p:nvSpPr>
        <p:spPr bwMode="auto">
          <a:xfrm>
            <a:off x="8662988" y="2232025"/>
            <a:ext cx="528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POR PARTO</a:t>
            </a:r>
            <a:endParaRPr lang="es-ES" altLang="es-MX" sz="700"/>
          </a:p>
        </p:txBody>
      </p:sp>
      <p:sp>
        <p:nvSpPr>
          <p:cNvPr id="3157" name="Rectangle 365"/>
          <p:cNvSpPr>
            <a:spLocks noChangeArrowheads="1"/>
          </p:cNvSpPr>
          <p:nvPr/>
        </p:nvSpPr>
        <p:spPr bwMode="auto">
          <a:xfrm>
            <a:off x="8286750" y="1698625"/>
            <a:ext cx="8636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REFERIDAS DE ALTO RIESGO</a:t>
            </a:r>
            <a:endParaRPr lang="es-ES" altLang="es-MX" sz="800"/>
          </a:p>
        </p:txBody>
      </p:sp>
      <p:sp>
        <p:nvSpPr>
          <p:cNvPr id="3158" name="Line 366"/>
          <p:cNvSpPr>
            <a:spLocks noChangeShapeType="1"/>
          </p:cNvSpPr>
          <p:nvPr/>
        </p:nvSpPr>
        <p:spPr bwMode="auto">
          <a:xfrm>
            <a:off x="4873625" y="1922463"/>
            <a:ext cx="0" cy="8048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9" name="Line 367"/>
          <p:cNvSpPr>
            <a:spLocks noChangeShapeType="1"/>
          </p:cNvSpPr>
          <p:nvPr/>
        </p:nvSpPr>
        <p:spPr bwMode="auto">
          <a:xfrm>
            <a:off x="2587625" y="2384425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0" name="Line 368"/>
          <p:cNvSpPr>
            <a:spLocks noChangeShapeType="1"/>
          </p:cNvSpPr>
          <p:nvPr/>
        </p:nvSpPr>
        <p:spPr bwMode="auto">
          <a:xfrm>
            <a:off x="2954338" y="2384425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1" name="Line 369"/>
          <p:cNvSpPr>
            <a:spLocks noChangeShapeType="1"/>
          </p:cNvSpPr>
          <p:nvPr/>
        </p:nvSpPr>
        <p:spPr bwMode="auto">
          <a:xfrm>
            <a:off x="3328988" y="2139950"/>
            <a:ext cx="0" cy="582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2" name="Line 370"/>
          <p:cNvSpPr>
            <a:spLocks noChangeShapeType="1"/>
          </p:cNvSpPr>
          <p:nvPr/>
        </p:nvSpPr>
        <p:spPr bwMode="auto">
          <a:xfrm>
            <a:off x="3717925" y="2384425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3" name="Line 371"/>
          <p:cNvSpPr>
            <a:spLocks noChangeShapeType="1"/>
          </p:cNvSpPr>
          <p:nvPr/>
        </p:nvSpPr>
        <p:spPr bwMode="auto">
          <a:xfrm>
            <a:off x="4108450" y="192246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4" name="Line 372"/>
          <p:cNvSpPr>
            <a:spLocks noChangeShapeType="1"/>
          </p:cNvSpPr>
          <p:nvPr/>
        </p:nvSpPr>
        <p:spPr bwMode="auto">
          <a:xfrm>
            <a:off x="4491038" y="192246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5" name="Line 373"/>
          <p:cNvSpPr>
            <a:spLocks noChangeShapeType="1"/>
          </p:cNvSpPr>
          <p:nvPr/>
        </p:nvSpPr>
        <p:spPr bwMode="auto">
          <a:xfrm>
            <a:off x="5256213" y="192246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6" name="Line 374"/>
          <p:cNvSpPr>
            <a:spLocks noChangeShapeType="1"/>
          </p:cNvSpPr>
          <p:nvPr/>
        </p:nvSpPr>
        <p:spPr bwMode="auto">
          <a:xfrm>
            <a:off x="5630863" y="1698625"/>
            <a:ext cx="0" cy="1023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7" name="Line 375"/>
          <p:cNvSpPr>
            <a:spLocks noChangeShapeType="1"/>
          </p:cNvSpPr>
          <p:nvPr/>
        </p:nvSpPr>
        <p:spPr bwMode="auto">
          <a:xfrm>
            <a:off x="6013450" y="1922463"/>
            <a:ext cx="0" cy="803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8" name="Line 376"/>
          <p:cNvSpPr>
            <a:spLocks noChangeShapeType="1"/>
          </p:cNvSpPr>
          <p:nvPr/>
        </p:nvSpPr>
        <p:spPr bwMode="auto">
          <a:xfrm>
            <a:off x="6402388" y="1698625"/>
            <a:ext cx="0" cy="1023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9" name="Line 377"/>
          <p:cNvSpPr>
            <a:spLocks noChangeShapeType="1"/>
          </p:cNvSpPr>
          <p:nvPr/>
        </p:nvSpPr>
        <p:spPr bwMode="auto">
          <a:xfrm>
            <a:off x="6769100" y="2138363"/>
            <a:ext cx="0" cy="587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0" name="Line 378"/>
          <p:cNvSpPr>
            <a:spLocks noChangeShapeType="1"/>
          </p:cNvSpPr>
          <p:nvPr/>
        </p:nvSpPr>
        <p:spPr bwMode="auto">
          <a:xfrm>
            <a:off x="7165975" y="2147888"/>
            <a:ext cx="0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1" name="Line 379"/>
          <p:cNvSpPr>
            <a:spLocks noChangeShapeType="1"/>
          </p:cNvSpPr>
          <p:nvPr/>
        </p:nvSpPr>
        <p:spPr bwMode="auto">
          <a:xfrm>
            <a:off x="7550150" y="1698625"/>
            <a:ext cx="0" cy="1027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2" name="Line 380"/>
          <p:cNvSpPr>
            <a:spLocks noChangeShapeType="1"/>
          </p:cNvSpPr>
          <p:nvPr/>
        </p:nvSpPr>
        <p:spPr bwMode="auto">
          <a:xfrm>
            <a:off x="7924800" y="192246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3" name="Line 381"/>
          <p:cNvSpPr>
            <a:spLocks noChangeShapeType="1"/>
          </p:cNvSpPr>
          <p:nvPr/>
        </p:nvSpPr>
        <p:spPr bwMode="auto">
          <a:xfrm>
            <a:off x="8307388" y="1689100"/>
            <a:ext cx="0" cy="1027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4" name="Line 382"/>
          <p:cNvSpPr>
            <a:spLocks noChangeShapeType="1"/>
          </p:cNvSpPr>
          <p:nvPr/>
        </p:nvSpPr>
        <p:spPr bwMode="auto">
          <a:xfrm>
            <a:off x="8689975" y="2154238"/>
            <a:ext cx="0" cy="569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5" name="Line 383"/>
          <p:cNvSpPr>
            <a:spLocks noChangeShapeType="1"/>
          </p:cNvSpPr>
          <p:nvPr/>
        </p:nvSpPr>
        <p:spPr bwMode="auto">
          <a:xfrm>
            <a:off x="2238375" y="1916113"/>
            <a:ext cx="416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76" name="Line 384"/>
          <p:cNvSpPr>
            <a:spLocks noChangeShapeType="1"/>
          </p:cNvSpPr>
          <p:nvPr/>
        </p:nvSpPr>
        <p:spPr bwMode="auto">
          <a:xfrm>
            <a:off x="2227263" y="2139950"/>
            <a:ext cx="187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77" name="Line 385"/>
          <p:cNvSpPr>
            <a:spLocks noChangeShapeType="1"/>
          </p:cNvSpPr>
          <p:nvPr/>
        </p:nvSpPr>
        <p:spPr bwMode="auto">
          <a:xfrm>
            <a:off x="2236788" y="2384425"/>
            <a:ext cx="1862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78" name="Line 386"/>
          <p:cNvSpPr>
            <a:spLocks noChangeShapeType="1"/>
          </p:cNvSpPr>
          <p:nvPr/>
        </p:nvSpPr>
        <p:spPr bwMode="auto">
          <a:xfrm flipV="1">
            <a:off x="6400800" y="2143125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79" name="Rectangle 387"/>
          <p:cNvSpPr>
            <a:spLocks noChangeArrowheads="1"/>
          </p:cNvSpPr>
          <p:nvPr/>
        </p:nvSpPr>
        <p:spPr bwMode="auto">
          <a:xfrm>
            <a:off x="7383463" y="1706563"/>
            <a:ext cx="11096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MINISTRACIÓN</a:t>
            </a:r>
            <a:endParaRPr lang="es-ES" altLang="es-MX" sz="800"/>
          </a:p>
        </p:txBody>
      </p:sp>
      <p:sp>
        <p:nvSpPr>
          <p:cNvPr id="3180" name="Line 388"/>
          <p:cNvSpPr>
            <a:spLocks noChangeShapeType="1"/>
          </p:cNvSpPr>
          <p:nvPr/>
        </p:nvSpPr>
        <p:spPr bwMode="auto">
          <a:xfrm>
            <a:off x="7551738" y="1916113"/>
            <a:ext cx="749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81" name="Text Box 390"/>
          <p:cNvSpPr txBox="1">
            <a:spLocks noChangeArrowheads="1"/>
          </p:cNvSpPr>
          <p:nvPr/>
        </p:nvSpPr>
        <p:spPr bwMode="auto">
          <a:xfrm>
            <a:off x="31750" y="9128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I.  COMUNIDAD:  _________________________________________________________	MÓDULO: ____________________________________________________</a:t>
            </a:r>
          </a:p>
          <a:p>
            <a:r>
              <a:rPr lang="es-ES_tradnl" altLang="es-MX" sz="900" b="1"/>
              <a:t>						</a:t>
            </a:r>
          </a:p>
          <a:p>
            <a:r>
              <a:rPr lang="es-ES_tradnl" altLang="es-MX" sz="900" b="1"/>
              <a:t> AUXILIAR DE SALUD: ____________________________________________________        	AÑO QUE SE REGISTRA: _______________________________________</a:t>
            </a:r>
          </a:p>
        </p:txBody>
      </p:sp>
      <p:sp>
        <p:nvSpPr>
          <p:cNvPr id="3182" name="Rectangle 391"/>
          <p:cNvSpPr>
            <a:spLocks noChangeArrowheads="1"/>
          </p:cNvSpPr>
          <p:nvPr/>
        </p:nvSpPr>
        <p:spPr bwMode="auto">
          <a:xfrm>
            <a:off x="0" y="6186488"/>
            <a:ext cx="2190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TOTAL</a:t>
            </a:r>
            <a:endParaRPr lang="es-ES" altLang="es-MX" sz="900" b="1"/>
          </a:p>
        </p:txBody>
      </p:sp>
      <p:sp>
        <p:nvSpPr>
          <p:cNvPr id="3183" name="Line 386"/>
          <p:cNvSpPr>
            <a:spLocks noChangeShapeType="1"/>
          </p:cNvSpPr>
          <p:nvPr/>
        </p:nvSpPr>
        <p:spPr bwMode="auto">
          <a:xfrm flipV="1">
            <a:off x="8307388" y="2147888"/>
            <a:ext cx="846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4"/>
          <p:cNvSpPr>
            <a:spLocks noChangeArrowheads="1"/>
          </p:cNvSpPr>
          <p:nvPr/>
        </p:nvSpPr>
        <p:spPr bwMode="auto">
          <a:xfrm>
            <a:off x="3175" y="1971675"/>
            <a:ext cx="962025" cy="253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60000"/>
              </a:spcBef>
            </a:pPr>
            <a:r>
              <a:rPr lang="es-ES_tradnl" altLang="es-MX" sz="900" b="1"/>
              <a:t>ENERO</a:t>
            </a:r>
          </a:p>
          <a:p>
            <a:pPr>
              <a:spcBef>
                <a:spcPct val="60000"/>
              </a:spcBef>
            </a:pPr>
            <a:r>
              <a:rPr lang="es-ES_tradnl" altLang="es-MX" sz="900" b="1"/>
              <a:t>FEBRERO</a:t>
            </a:r>
          </a:p>
          <a:p>
            <a:pPr>
              <a:spcBef>
                <a:spcPct val="60000"/>
              </a:spcBef>
            </a:pPr>
            <a:r>
              <a:rPr lang="es-ES_tradnl" altLang="es-MX" sz="900" b="1"/>
              <a:t>MARZO</a:t>
            </a:r>
          </a:p>
          <a:p>
            <a:pPr>
              <a:spcBef>
                <a:spcPct val="55000"/>
              </a:spcBef>
            </a:pPr>
            <a:r>
              <a:rPr lang="es-ES_tradnl" altLang="es-MX" sz="900" b="1"/>
              <a:t>ABRIL</a:t>
            </a:r>
          </a:p>
          <a:p>
            <a:pPr>
              <a:spcBef>
                <a:spcPct val="55000"/>
              </a:spcBef>
            </a:pPr>
            <a:r>
              <a:rPr lang="es-ES_tradnl" altLang="es-MX" sz="900" b="1"/>
              <a:t>MAYO</a:t>
            </a:r>
          </a:p>
          <a:p>
            <a:pPr>
              <a:spcBef>
                <a:spcPct val="55000"/>
              </a:spcBef>
            </a:pPr>
            <a:r>
              <a:rPr lang="es-ES_tradnl" altLang="es-MX" sz="900" b="1"/>
              <a:t>JUNIO</a:t>
            </a:r>
          </a:p>
          <a:p>
            <a:pPr>
              <a:spcBef>
                <a:spcPct val="55000"/>
              </a:spcBef>
            </a:pPr>
            <a:r>
              <a:rPr lang="es-ES_tradnl" altLang="es-MX" sz="900" b="1"/>
              <a:t>JULIO</a:t>
            </a:r>
          </a:p>
          <a:p>
            <a:pPr>
              <a:spcBef>
                <a:spcPct val="50000"/>
              </a:spcBef>
            </a:pPr>
            <a:r>
              <a:rPr lang="es-ES_tradnl" altLang="es-MX" sz="900" b="1"/>
              <a:t>AGOSTO</a:t>
            </a:r>
          </a:p>
          <a:p>
            <a:pPr>
              <a:spcBef>
                <a:spcPct val="50000"/>
              </a:spcBef>
            </a:pPr>
            <a:r>
              <a:rPr lang="es-ES_tradnl" altLang="es-MX" sz="900" b="1"/>
              <a:t>SEPTIEMBRE</a:t>
            </a:r>
          </a:p>
          <a:p>
            <a:pPr>
              <a:spcBef>
                <a:spcPct val="50000"/>
              </a:spcBef>
            </a:pPr>
            <a:r>
              <a:rPr lang="es-ES_tradnl" altLang="es-MX" sz="900" b="1"/>
              <a:t>OCTUBRE</a:t>
            </a:r>
          </a:p>
          <a:p>
            <a:pPr>
              <a:spcBef>
                <a:spcPct val="50000"/>
              </a:spcBef>
            </a:pPr>
            <a:r>
              <a:rPr lang="es-ES_tradnl" altLang="es-MX" sz="900" b="1"/>
              <a:t>NOVIEMBRE</a:t>
            </a:r>
          </a:p>
          <a:p>
            <a:pPr>
              <a:spcBef>
                <a:spcPct val="50000"/>
              </a:spcBef>
            </a:pPr>
            <a:r>
              <a:rPr lang="es-ES_tradnl" altLang="es-MX" sz="900" b="1"/>
              <a:t>DICIEMBRE</a:t>
            </a:r>
          </a:p>
        </p:txBody>
      </p:sp>
      <p:grpSp>
        <p:nvGrpSpPr>
          <p:cNvPr id="4099" name="1 Grupo"/>
          <p:cNvGrpSpPr>
            <a:grpSpLocks/>
          </p:cNvGrpSpPr>
          <p:nvPr/>
        </p:nvGrpSpPr>
        <p:grpSpPr bwMode="auto">
          <a:xfrm>
            <a:off x="0" y="1970088"/>
            <a:ext cx="9144000" cy="2784475"/>
            <a:chOff x="0" y="1970088"/>
            <a:chExt cx="9144000" cy="2784475"/>
          </a:xfrm>
        </p:grpSpPr>
        <p:sp>
          <p:nvSpPr>
            <p:cNvPr id="4204" name="Line 4"/>
            <p:cNvSpPr>
              <a:spLocks noChangeShapeType="1"/>
            </p:cNvSpPr>
            <p:nvPr/>
          </p:nvSpPr>
          <p:spPr bwMode="auto">
            <a:xfrm>
              <a:off x="0" y="3855320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05" name="Line 5"/>
            <p:cNvSpPr>
              <a:spLocks noChangeShapeType="1"/>
            </p:cNvSpPr>
            <p:nvPr/>
          </p:nvSpPr>
          <p:spPr bwMode="auto">
            <a:xfrm>
              <a:off x="0" y="4059267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06" name="Line 6"/>
            <p:cNvSpPr>
              <a:spLocks noChangeShapeType="1"/>
            </p:cNvSpPr>
            <p:nvPr/>
          </p:nvSpPr>
          <p:spPr bwMode="auto">
            <a:xfrm>
              <a:off x="0" y="3430856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07" name="Line 12"/>
            <p:cNvSpPr>
              <a:spLocks noChangeShapeType="1"/>
            </p:cNvSpPr>
            <p:nvPr/>
          </p:nvSpPr>
          <p:spPr bwMode="auto">
            <a:xfrm>
              <a:off x="0" y="3220536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08" name="Line 13"/>
            <p:cNvSpPr>
              <a:spLocks noChangeShapeType="1"/>
            </p:cNvSpPr>
            <p:nvPr/>
          </p:nvSpPr>
          <p:spPr bwMode="auto">
            <a:xfrm>
              <a:off x="0" y="2592125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09" name="Line 14"/>
            <p:cNvSpPr>
              <a:spLocks noChangeShapeType="1"/>
            </p:cNvSpPr>
            <p:nvPr/>
          </p:nvSpPr>
          <p:spPr bwMode="auto">
            <a:xfrm>
              <a:off x="0" y="2803720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10" name="Line 15"/>
            <p:cNvSpPr>
              <a:spLocks noChangeShapeType="1"/>
            </p:cNvSpPr>
            <p:nvPr/>
          </p:nvSpPr>
          <p:spPr bwMode="auto">
            <a:xfrm>
              <a:off x="0" y="3015315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11" name="Line 20"/>
            <p:cNvSpPr>
              <a:spLocks noChangeShapeType="1"/>
            </p:cNvSpPr>
            <p:nvPr/>
          </p:nvSpPr>
          <p:spPr bwMode="auto">
            <a:xfrm>
              <a:off x="0" y="1970088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12" name="Line 21"/>
            <p:cNvSpPr>
              <a:spLocks noChangeShapeType="1"/>
            </p:cNvSpPr>
            <p:nvPr/>
          </p:nvSpPr>
          <p:spPr bwMode="auto">
            <a:xfrm>
              <a:off x="0" y="2175309"/>
              <a:ext cx="91281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13" name="Line 22"/>
            <p:cNvSpPr>
              <a:spLocks noChangeShapeType="1"/>
            </p:cNvSpPr>
            <p:nvPr/>
          </p:nvSpPr>
          <p:spPr bwMode="auto">
            <a:xfrm>
              <a:off x="0" y="2380531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14" name="Line 93"/>
            <p:cNvSpPr>
              <a:spLocks noChangeShapeType="1"/>
            </p:cNvSpPr>
            <p:nvPr/>
          </p:nvSpPr>
          <p:spPr bwMode="auto">
            <a:xfrm>
              <a:off x="0" y="3636078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15" name="Line 94"/>
            <p:cNvSpPr>
              <a:spLocks noChangeShapeType="1"/>
            </p:cNvSpPr>
            <p:nvPr/>
          </p:nvSpPr>
          <p:spPr bwMode="auto">
            <a:xfrm>
              <a:off x="0" y="4264489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16" name="Line 95"/>
            <p:cNvSpPr>
              <a:spLocks noChangeShapeType="1"/>
            </p:cNvSpPr>
            <p:nvPr/>
          </p:nvSpPr>
          <p:spPr bwMode="auto">
            <a:xfrm>
              <a:off x="0" y="4485608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17" name="Line 116"/>
            <p:cNvSpPr>
              <a:spLocks noChangeShapeType="1"/>
            </p:cNvSpPr>
            <p:nvPr/>
          </p:nvSpPr>
          <p:spPr bwMode="auto">
            <a:xfrm>
              <a:off x="0" y="4533443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18" name="Line 117"/>
            <p:cNvSpPr>
              <a:spLocks noChangeShapeType="1"/>
            </p:cNvSpPr>
            <p:nvPr/>
          </p:nvSpPr>
          <p:spPr bwMode="auto">
            <a:xfrm>
              <a:off x="0" y="4754563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4100" name="Group 132"/>
          <p:cNvGrpSpPr>
            <a:grpSpLocks/>
          </p:cNvGrpSpPr>
          <p:nvPr/>
        </p:nvGrpSpPr>
        <p:grpSpPr bwMode="auto">
          <a:xfrm>
            <a:off x="214313" y="5054600"/>
            <a:ext cx="8659812" cy="1530350"/>
            <a:chOff x="0" y="3155"/>
            <a:chExt cx="5760" cy="953"/>
          </a:xfrm>
        </p:grpSpPr>
        <p:grpSp>
          <p:nvGrpSpPr>
            <p:cNvPr id="4194" name="Group 120"/>
            <p:cNvGrpSpPr>
              <a:grpSpLocks/>
            </p:cNvGrpSpPr>
            <p:nvPr/>
          </p:nvGrpSpPr>
          <p:grpSpPr bwMode="auto">
            <a:xfrm>
              <a:off x="0" y="3390"/>
              <a:ext cx="5760" cy="477"/>
              <a:chOff x="0" y="3606"/>
              <a:chExt cx="5760" cy="498"/>
            </a:xfrm>
          </p:grpSpPr>
          <p:sp>
            <p:nvSpPr>
              <p:cNvPr id="4199" name="Line 121"/>
              <p:cNvSpPr>
                <a:spLocks noChangeShapeType="1"/>
              </p:cNvSpPr>
              <p:nvPr/>
            </p:nvSpPr>
            <p:spPr bwMode="auto">
              <a:xfrm>
                <a:off x="0" y="3852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200" name="Line 122"/>
              <p:cNvSpPr>
                <a:spLocks noChangeShapeType="1"/>
              </p:cNvSpPr>
              <p:nvPr/>
            </p:nvSpPr>
            <p:spPr bwMode="auto">
              <a:xfrm>
                <a:off x="0" y="410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201" name="Line 123"/>
              <p:cNvSpPr>
                <a:spLocks noChangeShapeType="1"/>
              </p:cNvSpPr>
              <p:nvPr/>
            </p:nvSpPr>
            <p:spPr bwMode="auto">
              <a:xfrm>
                <a:off x="0" y="3978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202" name="Line 124"/>
              <p:cNvSpPr>
                <a:spLocks noChangeShapeType="1"/>
              </p:cNvSpPr>
              <p:nvPr/>
            </p:nvSpPr>
            <p:spPr bwMode="auto">
              <a:xfrm>
                <a:off x="0" y="3606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203" name="Line 125"/>
              <p:cNvSpPr>
                <a:spLocks noChangeShapeType="1"/>
              </p:cNvSpPr>
              <p:nvPr/>
            </p:nvSpPr>
            <p:spPr bwMode="auto">
              <a:xfrm>
                <a:off x="0" y="3732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4195" name="Line 127"/>
            <p:cNvSpPr>
              <a:spLocks noChangeShapeType="1"/>
            </p:cNvSpPr>
            <p:nvPr/>
          </p:nvSpPr>
          <p:spPr bwMode="auto">
            <a:xfrm>
              <a:off x="0" y="3155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96" name="Line 128"/>
            <p:cNvSpPr>
              <a:spLocks noChangeShapeType="1"/>
            </p:cNvSpPr>
            <p:nvPr/>
          </p:nvSpPr>
          <p:spPr bwMode="auto">
            <a:xfrm>
              <a:off x="0" y="3275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97" name="Line 129"/>
            <p:cNvSpPr>
              <a:spLocks noChangeShapeType="1"/>
            </p:cNvSpPr>
            <p:nvPr/>
          </p:nvSpPr>
          <p:spPr bwMode="auto">
            <a:xfrm>
              <a:off x="0" y="3987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98" name="Line 130"/>
            <p:cNvSpPr>
              <a:spLocks noChangeShapeType="1"/>
            </p:cNvSpPr>
            <p:nvPr/>
          </p:nvSpPr>
          <p:spPr bwMode="auto">
            <a:xfrm>
              <a:off x="0" y="4108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4101" name="Rectangle 131"/>
          <p:cNvSpPr>
            <a:spLocks noChangeArrowheads="1"/>
          </p:cNvSpPr>
          <p:nvPr/>
        </p:nvSpPr>
        <p:spPr bwMode="auto">
          <a:xfrm>
            <a:off x="0" y="4816475"/>
            <a:ext cx="22034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800" b="1"/>
              <a:t>III. OBSERVACIONES:</a:t>
            </a:r>
            <a:endParaRPr lang="es-ES" altLang="es-MX" sz="800" b="1"/>
          </a:p>
        </p:txBody>
      </p:sp>
      <p:sp>
        <p:nvSpPr>
          <p:cNvPr id="4102" name="Line 149"/>
          <p:cNvSpPr>
            <a:spLocks noChangeShapeType="1"/>
          </p:cNvSpPr>
          <p:nvPr/>
        </p:nvSpPr>
        <p:spPr bwMode="auto">
          <a:xfrm flipH="1">
            <a:off x="0" y="48133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3" name="Rectangle 150"/>
          <p:cNvSpPr>
            <a:spLocks noChangeArrowheads="1"/>
          </p:cNvSpPr>
          <p:nvPr/>
        </p:nvSpPr>
        <p:spPr bwMode="auto">
          <a:xfrm>
            <a:off x="0" y="6683375"/>
            <a:ext cx="8001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800" b="1"/>
              <a:t>REVERSO</a:t>
            </a:r>
          </a:p>
        </p:txBody>
      </p:sp>
      <p:sp>
        <p:nvSpPr>
          <p:cNvPr id="4104" name="Line 160"/>
          <p:cNvSpPr>
            <a:spLocks noChangeShapeType="1"/>
          </p:cNvSpPr>
          <p:nvPr/>
        </p:nvSpPr>
        <p:spPr bwMode="auto">
          <a:xfrm>
            <a:off x="1617663" y="1974850"/>
            <a:ext cx="0" cy="2509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5" name="Line 161"/>
          <p:cNvSpPr>
            <a:spLocks noChangeShapeType="1"/>
          </p:cNvSpPr>
          <p:nvPr/>
        </p:nvSpPr>
        <p:spPr bwMode="auto">
          <a:xfrm>
            <a:off x="3376613" y="1974850"/>
            <a:ext cx="0" cy="2509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6" name="Line 162"/>
          <p:cNvSpPr>
            <a:spLocks noChangeShapeType="1"/>
          </p:cNvSpPr>
          <p:nvPr/>
        </p:nvSpPr>
        <p:spPr bwMode="auto">
          <a:xfrm>
            <a:off x="2068513" y="1974850"/>
            <a:ext cx="0" cy="2506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7" name="Line 163"/>
          <p:cNvSpPr>
            <a:spLocks noChangeShapeType="1"/>
          </p:cNvSpPr>
          <p:nvPr/>
        </p:nvSpPr>
        <p:spPr bwMode="auto">
          <a:xfrm>
            <a:off x="2508250" y="1974850"/>
            <a:ext cx="0" cy="2513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8" name="Line 164"/>
          <p:cNvSpPr>
            <a:spLocks noChangeShapeType="1"/>
          </p:cNvSpPr>
          <p:nvPr/>
        </p:nvSpPr>
        <p:spPr bwMode="auto">
          <a:xfrm>
            <a:off x="2952750" y="1974850"/>
            <a:ext cx="0" cy="2506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9" name="Line 165"/>
          <p:cNvSpPr>
            <a:spLocks noChangeShapeType="1"/>
          </p:cNvSpPr>
          <p:nvPr/>
        </p:nvSpPr>
        <p:spPr bwMode="auto">
          <a:xfrm>
            <a:off x="3822700" y="1974850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0" name="Line 166"/>
          <p:cNvSpPr>
            <a:spLocks noChangeShapeType="1"/>
          </p:cNvSpPr>
          <p:nvPr/>
        </p:nvSpPr>
        <p:spPr bwMode="auto">
          <a:xfrm>
            <a:off x="4257675" y="1974850"/>
            <a:ext cx="0" cy="2498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1" name="Line 167"/>
          <p:cNvSpPr>
            <a:spLocks noChangeShapeType="1"/>
          </p:cNvSpPr>
          <p:nvPr/>
        </p:nvSpPr>
        <p:spPr bwMode="auto">
          <a:xfrm>
            <a:off x="4692650" y="1974850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2" name="Line 168"/>
          <p:cNvSpPr>
            <a:spLocks noChangeShapeType="1"/>
          </p:cNvSpPr>
          <p:nvPr/>
        </p:nvSpPr>
        <p:spPr bwMode="auto">
          <a:xfrm>
            <a:off x="5141913" y="1974850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3" name="Line 169"/>
          <p:cNvSpPr>
            <a:spLocks noChangeShapeType="1"/>
          </p:cNvSpPr>
          <p:nvPr/>
        </p:nvSpPr>
        <p:spPr bwMode="auto">
          <a:xfrm>
            <a:off x="5580063" y="1974850"/>
            <a:ext cx="0" cy="2511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4" name="Line 170"/>
          <p:cNvSpPr>
            <a:spLocks noChangeShapeType="1"/>
          </p:cNvSpPr>
          <p:nvPr/>
        </p:nvSpPr>
        <p:spPr bwMode="auto">
          <a:xfrm>
            <a:off x="6022975" y="1974850"/>
            <a:ext cx="0" cy="2509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5" name="Line 171"/>
          <p:cNvSpPr>
            <a:spLocks noChangeShapeType="1"/>
          </p:cNvSpPr>
          <p:nvPr/>
        </p:nvSpPr>
        <p:spPr bwMode="auto">
          <a:xfrm>
            <a:off x="6451600" y="1974850"/>
            <a:ext cx="0" cy="2501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6" name="Line 172"/>
          <p:cNvSpPr>
            <a:spLocks noChangeShapeType="1"/>
          </p:cNvSpPr>
          <p:nvPr/>
        </p:nvSpPr>
        <p:spPr bwMode="auto">
          <a:xfrm>
            <a:off x="6886575" y="197485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7" name="Line 176"/>
          <p:cNvSpPr>
            <a:spLocks noChangeShapeType="1"/>
          </p:cNvSpPr>
          <p:nvPr/>
        </p:nvSpPr>
        <p:spPr bwMode="auto">
          <a:xfrm>
            <a:off x="1617663" y="4543425"/>
            <a:ext cx="0" cy="204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18" name="Line 177"/>
          <p:cNvSpPr>
            <a:spLocks noChangeShapeType="1"/>
          </p:cNvSpPr>
          <p:nvPr/>
        </p:nvSpPr>
        <p:spPr bwMode="auto">
          <a:xfrm>
            <a:off x="3376613" y="4543425"/>
            <a:ext cx="0" cy="204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9" name="Line 178"/>
          <p:cNvSpPr>
            <a:spLocks noChangeShapeType="1"/>
          </p:cNvSpPr>
          <p:nvPr/>
        </p:nvSpPr>
        <p:spPr bwMode="auto">
          <a:xfrm>
            <a:off x="2068513" y="4543425"/>
            <a:ext cx="0" cy="204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0" name="Line 179"/>
          <p:cNvSpPr>
            <a:spLocks noChangeShapeType="1"/>
          </p:cNvSpPr>
          <p:nvPr/>
        </p:nvSpPr>
        <p:spPr bwMode="auto">
          <a:xfrm>
            <a:off x="2508250" y="4543425"/>
            <a:ext cx="0" cy="204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1" name="Line 180"/>
          <p:cNvSpPr>
            <a:spLocks noChangeShapeType="1"/>
          </p:cNvSpPr>
          <p:nvPr/>
        </p:nvSpPr>
        <p:spPr bwMode="auto">
          <a:xfrm>
            <a:off x="2952750" y="4543425"/>
            <a:ext cx="0" cy="204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2" name="Line 181"/>
          <p:cNvSpPr>
            <a:spLocks noChangeShapeType="1"/>
          </p:cNvSpPr>
          <p:nvPr/>
        </p:nvSpPr>
        <p:spPr bwMode="auto">
          <a:xfrm>
            <a:off x="3822700" y="4543425"/>
            <a:ext cx="0" cy="204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3" name="Line 182"/>
          <p:cNvSpPr>
            <a:spLocks noChangeShapeType="1"/>
          </p:cNvSpPr>
          <p:nvPr/>
        </p:nvSpPr>
        <p:spPr bwMode="auto">
          <a:xfrm>
            <a:off x="4257675" y="4543425"/>
            <a:ext cx="0" cy="20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4" name="Line 183"/>
          <p:cNvSpPr>
            <a:spLocks noChangeShapeType="1"/>
          </p:cNvSpPr>
          <p:nvPr/>
        </p:nvSpPr>
        <p:spPr bwMode="auto">
          <a:xfrm>
            <a:off x="4692650" y="4543425"/>
            <a:ext cx="0" cy="204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5" name="Line 184"/>
          <p:cNvSpPr>
            <a:spLocks noChangeShapeType="1"/>
          </p:cNvSpPr>
          <p:nvPr/>
        </p:nvSpPr>
        <p:spPr bwMode="auto">
          <a:xfrm>
            <a:off x="5141913" y="4543425"/>
            <a:ext cx="0" cy="204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6" name="Line 185"/>
          <p:cNvSpPr>
            <a:spLocks noChangeShapeType="1"/>
          </p:cNvSpPr>
          <p:nvPr/>
        </p:nvSpPr>
        <p:spPr bwMode="auto">
          <a:xfrm>
            <a:off x="5580063" y="4543425"/>
            <a:ext cx="0" cy="204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7" name="Line 186"/>
          <p:cNvSpPr>
            <a:spLocks noChangeShapeType="1"/>
          </p:cNvSpPr>
          <p:nvPr/>
        </p:nvSpPr>
        <p:spPr bwMode="auto">
          <a:xfrm>
            <a:off x="6022975" y="4543425"/>
            <a:ext cx="0" cy="204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8" name="Line 187"/>
          <p:cNvSpPr>
            <a:spLocks noChangeShapeType="1"/>
          </p:cNvSpPr>
          <p:nvPr/>
        </p:nvSpPr>
        <p:spPr bwMode="auto">
          <a:xfrm>
            <a:off x="6450013" y="4543425"/>
            <a:ext cx="0" cy="20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9" name="Line 188"/>
          <p:cNvSpPr>
            <a:spLocks noChangeShapeType="1"/>
          </p:cNvSpPr>
          <p:nvPr/>
        </p:nvSpPr>
        <p:spPr bwMode="auto">
          <a:xfrm>
            <a:off x="6888163" y="4543425"/>
            <a:ext cx="0" cy="204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0" name="Line 211"/>
          <p:cNvSpPr>
            <a:spLocks noChangeShapeType="1"/>
          </p:cNvSpPr>
          <p:nvPr/>
        </p:nvSpPr>
        <p:spPr bwMode="auto">
          <a:xfrm>
            <a:off x="7340600" y="1965325"/>
            <a:ext cx="0" cy="2509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1" name="Line 212"/>
          <p:cNvSpPr>
            <a:spLocks noChangeShapeType="1"/>
          </p:cNvSpPr>
          <p:nvPr/>
        </p:nvSpPr>
        <p:spPr bwMode="auto">
          <a:xfrm>
            <a:off x="7778750" y="1974850"/>
            <a:ext cx="0" cy="2509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2" name="Line 213"/>
          <p:cNvSpPr>
            <a:spLocks noChangeShapeType="1"/>
          </p:cNvSpPr>
          <p:nvPr/>
        </p:nvSpPr>
        <p:spPr bwMode="auto">
          <a:xfrm>
            <a:off x="8213725" y="1974850"/>
            <a:ext cx="0" cy="2509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3" name="Line 214"/>
          <p:cNvSpPr>
            <a:spLocks noChangeShapeType="1"/>
          </p:cNvSpPr>
          <p:nvPr/>
        </p:nvSpPr>
        <p:spPr bwMode="auto">
          <a:xfrm>
            <a:off x="8653463" y="1974850"/>
            <a:ext cx="0" cy="2509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4" name="Line 215"/>
          <p:cNvSpPr>
            <a:spLocks noChangeShapeType="1"/>
          </p:cNvSpPr>
          <p:nvPr/>
        </p:nvSpPr>
        <p:spPr bwMode="auto">
          <a:xfrm>
            <a:off x="7340600" y="453548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5" name="Line 216"/>
          <p:cNvSpPr>
            <a:spLocks noChangeShapeType="1"/>
          </p:cNvSpPr>
          <p:nvPr/>
        </p:nvSpPr>
        <p:spPr bwMode="auto">
          <a:xfrm>
            <a:off x="7778750" y="453548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6" name="Line 217"/>
          <p:cNvSpPr>
            <a:spLocks noChangeShapeType="1"/>
          </p:cNvSpPr>
          <p:nvPr/>
        </p:nvSpPr>
        <p:spPr bwMode="auto">
          <a:xfrm>
            <a:off x="8213725" y="453548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7" name="Line 218"/>
          <p:cNvSpPr>
            <a:spLocks noChangeShapeType="1"/>
          </p:cNvSpPr>
          <p:nvPr/>
        </p:nvSpPr>
        <p:spPr bwMode="auto">
          <a:xfrm>
            <a:off x="8653463" y="453548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8" name="Line 222"/>
          <p:cNvSpPr>
            <a:spLocks noChangeShapeType="1"/>
          </p:cNvSpPr>
          <p:nvPr/>
        </p:nvSpPr>
        <p:spPr bwMode="auto">
          <a:xfrm flipH="1">
            <a:off x="-6350" y="803275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9" name="Line 223"/>
          <p:cNvSpPr>
            <a:spLocks noChangeShapeType="1"/>
          </p:cNvSpPr>
          <p:nvPr/>
        </p:nvSpPr>
        <p:spPr bwMode="auto">
          <a:xfrm>
            <a:off x="-6350" y="184626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0" name="Rectangle 224"/>
          <p:cNvSpPr>
            <a:spLocks noChangeArrowheads="1"/>
          </p:cNvSpPr>
          <p:nvPr/>
        </p:nvSpPr>
        <p:spPr bwMode="auto">
          <a:xfrm>
            <a:off x="0" y="1171575"/>
            <a:ext cx="16113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II. M E S</a:t>
            </a:r>
            <a:endParaRPr lang="es-ES" altLang="es-MX" sz="900" b="1"/>
          </a:p>
        </p:txBody>
      </p:sp>
      <p:sp>
        <p:nvSpPr>
          <p:cNvPr id="4141" name="Rectangle 225"/>
          <p:cNvSpPr>
            <a:spLocks noChangeArrowheads="1"/>
          </p:cNvSpPr>
          <p:nvPr/>
        </p:nvSpPr>
        <p:spPr bwMode="auto">
          <a:xfrm>
            <a:off x="3802063" y="1476375"/>
            <a:ext cx="5095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20 AÑOS Y MÁS</a:t>
            </a:r>
            <a:endParaRPr lang="es-ES" altLang="es-MX" sz="700"/>
          </a:p>
        </p:txBody>
      </p:sp>
      <p:sp>
        <p:nvSpPr>
          <p:cNvPr id="4142" name="Rectangle 226"/>
          <p:cNvSpPr>
            <a:spLocks noChangeArrowheads="1"/>
          </p:cNvSpPr>
          <p:nvPr/>
        </p:nvSpPr>
        <p:spPr bwMode="auto">
          <a:xfrm>
            <a:off x="1655763" y="817563"/>
            <a:ext cx="562768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MUJERES ATENDIDAS EN EL MES POR:</a:t>
            </a:r>
            <a:endParaRPr lang="es-ES" altLang="es-MX" sz="800"/>
          </a:p>
        </p:txBody>
      </p:sp>
      <p:sp>
        <p:nvSpPr>
          <p:cNvPr id="4143" name="Line 227"/>
          <p:cNvSpPr>
            <a:spLocks noChangeShapeType="1"/>
          </p:cNvSpPr>
          <p:nvPr/>
        </p:nvSpPr>
        <p:spPr bwMode="auto">
          <a:xfrm>
            <a:off x="1617663" y="1035050"/>
            <a:ext cx="5267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44" name="Rectangle 228"/>
          <p:cNvSpPr>
            <a:spLocks noChangeArrowheads="1"/>
          </p:cNvSpPr>
          <p:nvPr/>
        </p:nvSpPr>
        <p:spPr bwMode="auto">
          <a:xfrm>
            <a:off x="6780213" y="955675"/>
            <a:ext cx="690562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40000"/>
              </a:lnSpc>
              <a:spcBef>
                <a:spcPct val="40000"/>
              </a:spcBef>
            </a:pPr>
            <a:r>
              <a:rPr lang="es-ES_tradnl" altLang="es-MX" sz="700"/>
              <a:t>DEFUN-CIONES MATER-NAS</a:t>
            </a:r>
            <a:endParaRPr lang="es-ES" altLang="es-MX" sz="700"/>
          </a:p>
        </p:txBody>
      </p:sp>
      <p:sp>
        <p:nvSpPr>
          <p:cNvPr id="4145" name="Rectangle 229"/>
          <p:cNvSpPr>
            <a:spLocks noChangeArrowheads="1"/>
          </p:cNvSpPr>
          <p:nvPr/>
        </p:nvSpPr>
        <p:spPr bwMode="auto">
          <a:xfrm>
            <a:off x="4184650" y="1462088"/>
            <a:ext cx="5905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AUXILIAR DE SALUD</a:t>
            </a:r>
            <a:endParaRPr lang="es-ES" altLang="es-MX" sz="700"/>
          </a:p>
        </p:txBody>
      </p:sp>
      <p:sp>
        <p:nvSpPr>
          <p:cNvPr id="4146" name="Rectangle 230"/>
          <p:cNvSpPr>
            <a:spLocks noChangeArrowheads="1"/>
          </p:cNvSpPr>
          <p:nvPr/>
        </p:nvSpPr>
        <p:spPr bwMode="auto">
          <a:xfrm>
            <a:off x="1649413" y="1049338"/>
            <a:ext cx="12985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ABORTO</a:t>
            </a:r>
            <a:endParaRPr lang="es-ES" altLang="es-MX" sz="700"/>
          </a:p>
        </p:txBody>
      </p:sp>
      <p:sp>
        <p:nvSpPr>
          <p:cNvPr id="4147" name="Rectangle 231"/>
          <p:cNvSpPr>
            <a:spLocks noChangeArrowheads="1"/>
          </p:cNvSpPr>
          <p:nvPr/>
        </p:nvSpPr>
        <p:spPr bwMode="auto">
          <a:xfrm>
            <a:off x="2117725" y="1227138"/>
            <a:ext cx="796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GRUPO DE EDAD</a:t>
            </a:r>
            <a:endParaRPr lang="es-ES" altLang="es-MX" sz="700"/>
          </a:p>
        </p:txBody>
      </p:sp>
      <p:sp>
        <p:nvSpPr>
          <p:cNvPr id="4148" name="Rectangle 232"/>
          <p:cNvSpPr>
            <a:spLocks noChangeArrowheads="1"/>
          </p:cNvSpPr>
          <p:nvPr/>
        </p:nvSpPr>
        <p:spPr bwMode="auto">
          <a:xfrm>
            <a:off x="1590675" y="1423988"/>
            <a:ext cx="50958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TOTAL</a:t>
            </a:r>
            <a:endParaRPr lang="es-ES" altLang="es-MX" sz="700"/>
          </a:p>
        </p:txBody>
      </p:sp>
      <p:sp>
        <p:nvSpPr>
          <p:cNvPr id="4149" name="Rectangle 233"/>
          <p:cNvSpPr>
            <a:spLocks noChangeArrowheads="1"/>
          </p:cNvSpPr>
          <p:nvPr/>
        </p:nvSpPr>
        <p:spPr bwMode="auto">
          <a:xfrm>
            <a:off x="1992313" y="1516063"/>
            <a:ext cx="550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MENOR DE 20</a:t>
            </a:r>
            <a:endParaRPr lang="es-ES" altLang="es-MX" sz="700"/>
          </a:p>
        </p:txBody>
      </p:sp>
      <p:sp>
        <p:nvSpPr>
          <p:cNvPr id="4150" name="Rectangle 234"/>
          <p:cNvSpPr>
            <a:spLocks noChangeArrowheads="1"/>
          </p:cNvSpPr>
          <p:nvPr/>
        </p:nvSpPr>
        <p:spPr bwMode="auto">
          <a:xfrm>
            <a:off x="2459038" y="1463675"/>
            <a:ext cx="5016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20 AÑOS Y MÁS</a:t>
            </a:r>
            <a:endParaRPr lang="es-ES" altLang="es-MX" sz="700"/>
          </a:p>
        </p:txBody>
      </p:sp>
      <p:sp>
        <p:nvSpPr>
          <p:cNvPr id="4151" name="Rectangle 235"/>
          <p:cNvSpPr>
            <a:spLocks noChangeArrowheads="1"/>
          </p:cNvSpPr>
          <p:nvPr/>
        </p:nvSpPr>
        <p:spPr bwMode="auto">
          <a:xfrm>
            <a:off x="2903538" y="1312863"/>
            <a:ext cx="5016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TOTAL</a:t>
            </a:r>
            <a:endParaRPr lang="es-ES" altLang="es-MX" sz="700"/>
          </a:p>
        </p:txBody>
      </p:sp>
      <p:sp>
        <p:nvSpPr>
          <p:cNvPr id="4152" name="Rectangle 236"/>
          <p:cNvSpPr>
            <a:spLocks noChangeArrowheads="1"/>
          </p:cNvSpPr>
          <p:nvPr/>
        </p:nvSpPr>
        <p:spPr bwMode="auto">
          <a:xfrm>
            <a:off x="4627563" y="1460500"/>
            <a:ext cx="5715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SUPERV. Y/O MÉDICO</a:t>
            </a:r>
            <a:endParaRPr lang="es-ES" altLang="es-MX" sz="700"/>
          </a:p>
        </p:txBody>
      </p:sp>
      <p:sp>
        <p:nvSpPr>
          <p:cNvPr id="4153" name="Rectangle 237"/>
          <p:cNvSpPr>
            <a:spLocks noChangeArrowheads="1"/>
          </p:cNvSpPr>
          <p:nvPr/>
        </p:nvSpPr>
        <p:spPr bwMode="auto">
          <a:xfrm>
            <a:off x="5072063" y="1570038"/>
            <a:ext cx="59372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NORMAL</a:t>
            </a:r>
            <a:endParaRPr lang="es-ES" altLang="es-MX" sz="700"/>
          </a:p>
        </p:txBody>
      </p:sp>
      <p:sp>
        <p:nvSpPr>
          <p:cNvPr id="4154" name="Rectangle 238"/>
          <p:cNvSpPr>
            <a:spLocks noChangeArrowheads="1"/>
          </p:cNvSpPr>
          <p:nvPr/>
        </p:nvSpPr>
        <p:spPr bwMode="auto">
          <a:xfrm>
            <a:off x="5453063" y="1530350"/>
            <a:ext cx="679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COMPLI-CADO</a:t>
            </a:r>
            <a:endParaRPr lang="es-ES" altLang="es-MX" sz="700"/>
          </a:p>
        </p:txBody>
      </p:sp>
      <p:sp>
        <p:nvSpPr>
          <p:cNvPr id="4155" name="Rectangle 239"/>
          <p:cNvSpPr>
            <a:spLocks noChangeArrowheads="1"/>
          </p:cNvSpPr>
          <p:nvPr/>
        </p:nvSpPr>
        <p:spPr bwMode="auto">
          <a:xfrm>
            <a:off x="5969000" y="1533525"/>
            <a:ext cx="542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NACIDO VIVO</a:t>
            </a:r>
            <a:endParaRPr lang="es-ES" altLang="es-MX" sz="700"/>
          </a:p>
        </p:txBody>
      </p:sp>
      <p:sp>
        <p:nvSpPr>
          <p:cNvPr id="4156" name="Rectangle 240"/>
          <p:cNvSpPr>
            <a:spLocks noChangeArrowheads="1"/>
          </p:cNvSpPr>
          <p:nvPr/>
        </p:nvSpPr>
        <p:spPr bwMode="auto">
          <a:xfrm>
            <a:off x="6388100" y="1531938"/>
            <a:ext cx="577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NACIDO MUERTO</a:t>
            </a:r>
            <a:endParaRPr lang="es-ES" altLang="es-MX" sz="700"/>
          </a:p>
        </p:txBody>
      </p:sp>
      <p:sp>
        <p:nvSpPr>
          <p:cNvPr id="4157" name="Rectangle 241"/>
          <p:cNvSpPr>
            <a:spLocks noChangeArrowheads="1"/>
          </p:cNvSpPr>
          <p:nvPr/>
        </p:nvSpPr>
        <p:spPr bwMode="auto">
          <a:xfrm>
            <a:off x="6099175" y="1277938"/>
            <a:ext cx="727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PRODUCTO</a:t>
            </a:r>
            <a:endParaRPr lang="es-ES" altLang="es-MX" sz="700"/>
          </a:p>
        </p:txBody>
      </p:sp>
      <p:sp>
        <p:nvSpPr>
          <p:cNvPr id="4158" name="Line 242"/>
          <p:cNvSpPr>
            <a:spLocks noChangeShapeType="1"/>
          </p:cNvSpPr>
          <p:nvPr/>
        </p:nvSpPr>
        <p:spPr bwMode="auto">
          <a:xfrm>
            <a:off x="1617663" y="817563"/>
            <a:ext cx="0" cy="1027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59" name="Line 243"/>
          <p:cNvSpPr>
            <a:spLocks noChangeShapeType="1"/>
          </p:cNvSpPr>
          <p:nvPr/>
        </p:nvSpPr>
        <p:spPr bwMode="auto">
          <a:xfrm>
            <a:off x="3367088" y="1255713"/>
            <a:ext cx="0" cy="590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60" name="Line 244"/>
          <p:cNvSpPr>
            <a:spLocks noChangeShapeType="1"/>
          </p:cNvSpPr>
          <p:nvPr/>
        </p:nvSpPr>
        <p:spPr bwMode="auto">
          <a:xfrm>
            <a:off x="2068513" y="1266825"/>
            <a:ext cx="0" cy="566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61" name="Line 245"/>
          <p:cNvSpPr>
            <a:spLocks noChangeShapeType="1"/>
          </p:cNvSpPr>
          <p:nvPr/>
        </p:nvSpPr>
        <p:spPr bwMode="auto">
          <a:xfrm>
            <a:off x="2508250" y="1503363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62" name="Line 246"/>
          <p:cNvSpPr>
            <a:spLocks noChangeShapeType="1"/>
          </p:cNvSpPr>
          <p:nvPr/>
        </p:nvSpPr>
        <p:spPr bwMode="auto">
          <a:xfrm>
            <a:off x="2954338" y="1041400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63" name="Line 247"/>
          <p:cNvSpPr>
            <a:spLocks noChangeShapeType="1"/>
          </p:cNvSpPr>
          <p:nvPr/>
        </p:nvSpPr>
        <p:spPr bwMode="auto">
          <a:xfrm>
            <a:off x="3822700" y="1498600"/>
            <a:ext cx="0" cy="341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64" name="Line 248"/>
          <p:cNvSpPr>
            <a:spLocks noChangeShapeType="1"/>
          </p:cNvSpPr>
          <p:nvPr/>
        </p:nvSpPr>
        <p:spPr bwMode="auto">
          <a:xfrm>
            <a:off x="4257675" y="1258888"/>
            <a:ext cx="0" cy="582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65" name="Line 249"/>
          <p:cNvSpPr>
            <a:spLocks noChangeShapeType="1"/>
          </p:cNvSpPr>
          <p:nvPr/>
        </p:nvSpPr>
        <p:spPr bwMode="auto">
          <a:xfrm>
            <a:off x="4692650" y="1500188"/>
            <a:ext cx="0" cy="336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66" name="Line 250"/>
          <p:cNvSpPr>
            <a:spLocks noChangeShapeType="1"/>
          </p:cNvSpPr>
          <p:nvPr/>
        </p:nvSpPr>
        <p:spPr bwMode="auto">
          <a:xfrm>
            <a:off x="5141913" y="1268413"/>
            <a:ext cx="0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67" name="Line 251"/>
          <p:cNvSpPr>
            <a:spLocks noChangeShapeType="1"/>
          </p:cNvSpPr>
          <p:nvPr/>
        </p:nvSpPr>
        <p:spPr bwMode="auto">
          <a:xfrm>
            <a:off x="5580063" y="1500188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68" name="Line 252"/>
          <p:cNvSpPr>
            <a:spLocks noChangeShapeType="1"/>
          </p:cNvSpPr>
          <p:nvPr/>
        </p:nvSpPr>
        <p:spPr bwMode="auto">
          <a:xfrm>
            <a:off x="6022975" y="1260475"/>
            <a:ext cx="0" cy="576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69" name="Line 253"/>
          <p:cNvSpPr>
            <a:spLocks noChangeShapeType="1"/>
          </p:cNvSpPr>
          <p:nvPr/>
        </p:nvSpPr>
        <p:spPr bwMode="auto">
          <a:xfrm>
            <a:off x="6451600" y="1500188"/>
            <a:ext cx="0" cy="333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70" name="Line 254"/>
          <p:cNvSpPr>
            <a:spLocks noChangeShapeType="1"/>
          </p:cNvSpPr>
          <p:nvPr/>
        </p:nvSpPr>
        <p:spPr bwMode="auto">
          <a:xfrm>
            <a:off x="6888163" y="808038"/>
            <a:ext cx="0" cy="1028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71" name="Line 255"/>
          <p:cNvSpPr>
            <a:spLocks noChangeShapeType="1"/>
          </p:cNvSpPr>
          <p:nvPr/>
        </p:nvSpPr>
        <p:spPr bwMode="auto">
          <a:xfrm>
            <a:off x="1617663" y="1258888"/>
            <a:ext cx="1801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72" name="Line 256"/>
          <p:cNvSpPr>
            <a:spLocks noChangeShapeType="1"/>
          </p:cNvSpPr>
          <p:nvPr/>
        </p:nvSpPr>
        <p:spPr bwMode="auto">
          <a:xfrm>
            <a:off x="2071688" y="1503363"/>
            <a:ext cx="88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73" name="Line 257"/>
          <p:cNvSpPr>
            <a:spLocks noChangeShapeType="1"/>
          </p:cNvSpPr>
          <p:nvPr/>
        </p:nvSpPr>
        <p:spPr bwMode="auto">
          <a:xfrm>
            <a:off x="3363913" y="1258888"/>
            <a:ext cx="3536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74" name="Rectangle 258"/>
          <p:cNvSpPr>
            <a:spLocks noChangeArrowheads="1"/>
          </p:cNvSpPr>
          <p:nvPr/>
        </p:nvSpPr>
        <p:spPr bwMode="auto">
          <a:xfrm>
            <a:off x="3338513" y="1270000"/>
            <a:ext cx="9556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GRUPO DE EDAD</a:t>
            </a:r>
            <a:endParaRPr lang="es-ES" altLang="es-MX" sz="700"/>
          </a:p>
        </p:txBody>
      </p:sp>
      <p:sp>
        <p:nvSpPr>
          <p:cNvPr id="4175" name="Rectangle 259"/>
          <p:cNvSpPr>
            <a:spLocks noChangeArrowheads="1"/>
          </p:cNvSpPr>
          <p:nvPr/>
        </p:nvSpPr>
        <p:spPr bwMode="auto">
          <a:xfrm>
            <a:off x="4254500" y="1287463"/>
            <a:ext cx="9207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ATENDIDO POR</a:t>
            </a:r>
            <a:endParaRPr lang="es-ES" altLang="es-MX" sz="700"/>
          </a:p>
        </p:txBody>
      </p:sp>
      <p:sp>
        <p:nvSpPr>
          <p:cNvPr id="4176" name="Rectangle 260"/>
          <p:cNvSpPr>
            <a:spLocks noChangeArrowheads="1"/>
          </p:cNvSpPr>
          <p:nvPr/>
        </p:nvSpPr>
        <p:spPr bwMode="auto">
          <a:xfrm>
            <a:off x="5092700" y="1293813"/>
            <a:ext cx="8286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TIPO</a:t>
            </a:r>
            <a:endParaRPr lang="es-ES" altLang="es-MX" sz="700"/>
          </a:p>
        </p:txBody>
      </p:sp>
      <p:sp>
        <p:nvSpPr>
          <p:cNvPr id="4177" name="Line 261"/>
          <p:cNvSpPr>
            <a:spLocks noChangeShapeType="1"/>
          </p:cNvSpPr>
          <p:nvPr/>
        </p:nvSpPr>
        <p:spPr bwMode="auto">
          <a:xfrm>
            <a:off x="3375025" y="1493838"/>
            <a:ext cx="3517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78" name="Text Box 262"/>
          <p:cNvSpPr txBox="1">
            <a:spLocks noChangeArrowheads="1"/>
          </p:cNvSpPr>
          <p:nvPr/>
        </p:nvSpPr>
        <p:spPr bwMode="auto">
          <a:xfrm>
            <a:off x="2947988" y="1062038"/>
            <a:ext cx="39274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 A R T O</a:t>
            </a:r>
          </a:p>
        </p:txBody>
      </p:sp>
      <p:sp>
        <p:nvSpPr>
          <p:cNvPr id="4179" name="Rectangle 263"/>
          <p:cNvSpPr>
            <a:spLocks noChangeArrowheads="1"/>
          </p:cNvSpPr>
          <p:nvPr/>
        </p:nvSpPr>
        <p:spPr bwMode="auto">
          <a:xfrm>
            <a:off x="3317875" y="1528763"/>
            <a:ext cx="5508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MENOR DE 20</a:t>
            </a:r>
            <a:endParaRPr lang="es-ES" altLang="es-MX" sz="700"/>
          </a:p>
        </p:txBody>
      </p:sp>
      <p:sp>
        <p:nvSpPr>
          <p:cNvPr id="4180" name="Rectangle 264"/>
          <p:cNvSpPr>
            <a:spLocks noChangeArrowheads="1"/>
          </p:cNvSpPr>
          <p:nvPr/>
        </p:nvSpPr>
        <p:spPr bwMode="auto">
          <a:xfrm>
            <a:off x="7291388" y="1468438"/>
            <a:ext cx="542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CON APOYO</a:t>
            </a:r>
            <a:endParaRPr lang="es-ES" altLang="es-MX" sz="700"/>
          </a:p>
        </p:txBody>
      </p:sp>
      <p:sp>
        <p:nvSpPr>
          <p:cNvPr id="4181" name="Rectangle 265"/>
          <p:cNvSpPr>
            <a:spLocks noChangeArrowheads="1"/>
          </p:cNvSpPr>
          <p:nvPr/>
        </p:nvSpPr>
        <p:spPr bwMode="auto">
          <a:xfrm>
            <a:off x="7691438" y="1416050"/>
            <a:ext cx="658812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CAJAS ENTRE-GADAS</a:t>
            </a:r>
            <a:endParaRPr lang="es-ES" altLang="es-MX" sz="700"/>
          </a:p>
        </p:txBody>
      </p:sp>
      <p:sp>
        <p:nvSpPr>
          <p:cNvPr id="4182" name="Rectangle 266"/>
          <p:cNvSpPr>
            <a:spLocks noChangeArrowheads="1"/>
          </p:cNvSpPr>
          <p:nvPr/>
        </p:nvSpPr>
        <p:spPr bwMode="auto">
          <a:xfrm>
            <a:off x="8343900" y="1063625"/>
            <a:ext cx="704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MADRES LACTANDO</a:t>
            </a:r>
            <a:endParaRPr lang="es-ES" altLang="es-MX" sz="700"/>
          </a:p>
        </p:txBody>
      </p:sp>
      <p:sp>
        <p:nvSpPr>
          <p:cNvPr id="4183" name="Line 267"/>
          <p:cNvSpPr>
            <a:spLocks noChangeShapeType="1"/>
          </p:cNvSpPr>
          <p:nvPr/>
        </p:nvSpPr>
        <p:spPr bwMode="auto">
          <a:xfrm>
            <a:off x="7340600" y="809625"/>
            <a:ext cx="0" cy="1025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84" name="Line 268"/>
          <p:cNvSpPr>
            <a:spLocks noChangeShapeType="1"/>
          </p:cNvSpPr>
          <p:nvPr/>
        </p:nvSpPr>
        <p:spPr bwMode="auto">
          <a:xfrm>
            <a:off x="7778750" y="1385888"/>
            <a:ext cx="0" cy="455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85" name="Line 269"/>
          <p:cNvSpPr>
            <a:spLocks noChangeShapeType="1"/>
          </p:cNvSpPr>
          <p:nvPr/>
        </p:nvSpPr>
        <p:spPr bwMode="auto">
          <a:xfrm>
            <a:off x="8213725" y="1046163"/>
            <a:ext cx="0" cy="795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86" name="Line 270"/>
          <p:cNvSpPr>
            <a:spLocks noChangeShapeType="1"/>
          </p:cNvSpPr>
          <p:nvPr/>
        </p:nvSpPr>
        <p:spPr bwMode="auto">
          <a:xfrm>
            <a:off x="8653463" y="1385888"/>
            <a:ext cx="0" cy="454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87" name="Text Box 271"/>
          <p:cNvSpPr txBox="1">
            <a:spLocks noChangeArrowheads="1"/>
          </p:cNvSpPr>
          <p:nvPr/>
        </p:nvSpPr>
        <p:spPr bwMode="auto">
          <a:xfrm>
            <a:off x="7346950" y="825500"/>
            <a:ext cx="17716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S A L U D   I N D Í G E N A</a:t>
            </a:r>
          </a:p>
        </p:txBody>
      </p:sp>
      <p:sp>
        <p:nvSpPr>
          <p:cNvPr id="4188" name="Rectangle 272"/>
          <p:cNvSpPr>
            <a:spLocks noChangeArrowheads="1"/>
          </p:cNvSpPr>
          <p:nvPr/>
        </p:nvSpPr>
        <p:spPr bwMode="auto">
          <a:xfrm>
            <a:off x="7385050" y="1103313"/>
            <a:ext cx="8636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EMBARAZADAS</a:t>
            </a:r>
            <a:endParaRPr lang="es-ES" altLang="es-MX" sz="700"/>
          </a:p>
        </p:txBody>
      </p:sp>
      <p:sp>
        <p:nvSpPr>
          <p:cNvPr id="4189" name="Line 273"/>
          <p:cNvSpPr>
            <a:spLocks noChangeShapeType="1"/>
          </p:cNvSpPr>
          <p:nvPr/>
        </p:nvSpPr>
        <p:spPr bwMode="auto">
          <a:xfrm>
            <a:off x="7334250" y="1376363"/>
            <a:ext cx="1809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90" name="Rectangle 274"/>
          <p:cNvSpPr>
            <a:spLocks noChangeArrowheads="1"/>
          </p:cNvSpPr>
          <p:nvPr/>
        </p:nvSpPr>
        <p:spPr bwMode="auto">
          <a:xfrm>
            <a:off x="8175625" y="1468438"/>
            <a:ext cx="541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CON APOYO</a:t>
            </a:r>
            <a:endParaRPr lang="es-ES" altLang="es-MX" sz="700"/>
          </a:p>
        </p:txBody>
      </p:sp>
      <p:sp>
        <p:nvSpPr>
          <p:cNvPr id="4191" name="Rectangle 275"/>
          <p:cNvSpPr>
            <a:spLocks noChangeArrowheads="1"/>
          </p:cNvSpPr>
          <p:nvPr/>
        </p:nvSpPr>
        <p:spPr bwMode="auto">
          <a:xfrm>
            <a:off x="8561388" y="1417638"/>
            <a:ext cx="658812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CAJAS ENTRE-GADAS</a:t>
            </a:r>
            <a:endParaRPr lang="es-ES" altLang="es-MX" sz="700"/>
          </a:p>
        </p:txBody>
      </p:sp>
      <p:sp>
        <p:nvSpPr>
          <p:cNvPr id="4192" name="Line 276"/>
          <p:cNvSpPr>
            <a:spLocks noChangeShapeType="1"/>
          </p:cNvSpPr>
          <p:nvPr/>
        </p:nvSpPr>
        <p:spPr bwMode="auto">
          <a:xfrm>
            <a:off x="7335838" y="1035050"/>
            <a:ext cx="1808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93" name="Rectangle 277"/>
          <p:cNvSpPr>
            <a:spLocks noChangeArrowheads="1"/>
          </p:cNvSpPr>
          <p:nvPr/>
        </p:nvSpPr>
        <p:spPr bwMode="auto">
          <a:xfrm>
            <a:off x="0" y="4541838"/>
            <a:ext cx="1612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TOTAL</a:t>
            </a:r>
            <a:endParaRPr lang="es-ES" altLang="es-MX" sz="9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4946</TotalTime>
  <Words>178</Words>
  <Application>Microsoft Office PowerPoint</Application>
  <PresentationFormat>Carta (216 x 279 mm)</PresentationFormat>
  <Paragraphs>98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Diseño predeterminado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Conformación e Integración de Bases de Datos</dc:creator>
  <cp:lastModifiedBy>Alicia Mercado Sandoval</cp:lastModifiedBy>
  <cp:revision>149</cp:revision>
  <cp:lastPrinted>2015-10-16T22:46:50Z</cp:lastPrinted>
  <dcterms:created xsi:type="dcterms:W3CDTF">1999-03-16T19:31:02Z</dcterms:created>
  <dcterms:modified xsi:type="dcterms:W3CDTF">2016-10-18T18:03:10Z</dcterms:modified>
</cp:coreProperties>
</file>